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66"/>
  </p:notesMasterIdLst>
  <p:sldIdLst>
    <p:sldId id="502" r:id="rId2"/>
    <p:sldId id="503" r:id="rId3"/>
    <p:sldId id="469" r:id="rId4"/>
    <p:sldId id="507" r:id="rId5"/>
    <p:sldId id="527" r:id="rId6"/>
    <p:sldId id="523" r:id="rId7"/>
    <p:sldId id="538" r:id="rId8"/>
    <p:sldId id="530" r:id="rId9"/>
    <p:sldId id="531" r:id="rId10"/>
    <p:sldId id="528" r:id="rId11"/>
    <p:sldId id="529" r:id="rId12"/>
    <p:sldId id="471" r:id="rId13"/>
    <p:sldId id="537" r:id="rId14"/>
    <p:sldId id="472" r:id="rId15"/>
    <p:sldId id="533" r:id="rId16"/>
    <p:sldId id="534" r:id="rId17"/>
    <p:sldId id="535" r:id="rId18"/>
    <p:sldId id="510" r:id="rId19"/>
    <p:sldId id="478" r:id="rId20"/>
    <p:sldId id="541" r:id="rId21"/>
    <p:sldId id="539" r:id="rId22"/>
    <p:sldId id="369" r:id="rId23"/>
    <p:sldId id="540" r:id="rId24"/>
    <p:sldId id="547" r:id="rId25"/>
    <p:sldId id="370" r:id="rId26"/>
    <p:sldId id="544" r:id="rId27"/>
    <p:sldId id="610" r:id="rId28"/>
    <p:sldId id="373" r:id="rId29"/>
    <p:sldId id="546" r:id="rId30"/>
    <p:sldId id="545" r:id="rId31"/>
    <p:sldId id="608" r:id="rId32"/>
    <p:sldId id="609" r:id="rId33"/>
    <p:sldId id="551" r:id="rId34"/>
    <p:sldId id="552" r:id="rId35"/>
    <p:sldId id="553" r:id="rId36"/>
    <p:sldId id="554" r:id="rId37"/>
    <p:sldId id="555" r:id="rId38"/>
    <p:sldId id="561" r:id="rId39"/>
    <p:sldId id="562" r:id="rId40"/>
    <p:sldId id="596" r:id="rId41"/>
    <p:sldId id="597" r:id="rId42"/>
    <p:sldId id="598" r:id="rId43"/>
    <p:sldId id="565" r:id="rId44"/>
    <p:sldId id="407" r:id="rId45"/>
    <p:sldId id="568" r:id="rId46"/>
    <p:sldId id="569" r:id="rId47"/>
    <p:sldId id="570" r:id="rId48"/>
    <p:sldId id="571" r:id="rId49"/>
    <p:sldId id="572" r:id="rId50"/>
    <p:sldId id="575" r:id="rId51"/>
    <p:sldId id="576" r:id="rId52"/>
    <p:sldId id="577" r:id="rId53"/>
    <p:sldId id="578" r:id="rId54"/>
    <p:sldId id="579" r:id="rId55"/>
    <p:sldId id="580" r:id="rId56"/>
    <p:sldId id="599" r:id="rId57"/>
    <p:sldId id="581" r:id="rId58"/>
    <p:sldId id="582" r:id="rId59"/>
    <p:sldId id="584" r:id="rId60"/>
    <p:sldId id="585" r:id="rId61"/>
    <p:sldId id="586" r:id="rId62"/>
    <p:sldId id="605" r:id="rId63"/>
    <p:sldId id="516" r:id="rId64"/>
    <p:sldId id="587" r:id="rId65"/>
  </p:sldIdLst>
  <p:sldSz cx="9144000" cy="6858000" type="screen4x3"/>
  <p:notesSz cx="6858000" cy="9144000"/>
  <p:embeddedFontLst>
    <p:embeddedFont>
      <p:font typeface="Verdana" pitchFamily="34" charset="0"/>
      <p:regular r:id="rId67"/>
      <p:bold r:id="rId68"/>
      <p:italic r:id="rId69"/>
      <p:boldItalic r:id="rId70"/>
    </p:embeddedFont>
  </p:embeddedFont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D6"/>
    <a:srgbClr val="0000FF"/>
    <a:srgbClr val="00FF00"/>
    <a:srgbClr val="FF6600"/>
    <a:srgbClr val="FF7C80"/>
    <a:srgbClr val="FF9696"/>
    <a:srgbClr val="FF8585"/>
    <a:srgbClr val="9393FF"/>
    <a:srgbClr val="FF9393"/>
    <a:srgbClr val="93FF9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86" autoAdjust="0"/>
    <p:restoredTop sz="94886" autoAdjust="0"/>
  </p:normalViewPr>
  <p:slideViewPr>
    <p:cSldViewPr>
      <p:cViewPr varScale="1">
        <p:scale>
          <a:sx n="71" d="100"/>
          <a:sy n="71" d="100"/>
        </p:scale>
        <p:origin x="-7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72766D-DDDE-4669-A227-46528995A60E}" type="slidenum">
              <a:rPr lang="fr-FR"/>
              <a:pPr>
                <a:defRPr/>
              </a:pPr>
              <a:t>‹#›</a:t>
            </a:fld>
            <a:endParaRPr 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12</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13</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14</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15</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16</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17</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18</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19</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20</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21</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22</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23</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24</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25</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26</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27</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28</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29</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30</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31</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32</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33</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34</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35</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36</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37</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38</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39</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40</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41</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6</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42</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43</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44</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45</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46</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47</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48</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49</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50</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51</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7</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52</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53</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54</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55</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56</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57</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58</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59</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60</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61</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8</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62</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9</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10</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11</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97F3AB6F-3180-4FBE-9946-53BD846B120C}"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404343B4-B525-42E1-9407-1D304F942440}"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26D02D57-5D01-4F67-B7E0-A39084B16BD7}"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9AD6F342-697F-46F1-AA97-D22E562BDFF8}"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948C9D46-51EE-4193-A019-C472376F2C5A}"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DCBB7582-4CCD-4938-8A25-84A022D1A3D0}"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FC44ADE5-009F-4D31-A939-9D0268E23ABA}"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AFA8F003-B64F-4566-99B7-AA3752AB89B0}"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6E7716A1-B958-419A-8617-BD9B2C02E224}"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F0753F64-B8C8-4FE1-88E8-3296848E71B0}"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701F26C0-FBF5-4C26-867E-1028B92FB21B}"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317B2C-E0B3-48E1-8EEF-DA2204A14824}"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1.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49.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jpg"/>
          <p:cNvPicPr>
            <a:picLocks noChangeAspect="1"/>
          </p:cNvPicPr>
          <p:nvPr/>
        </p:nvPicPr>
        <p:blipFill>
          <a:blip r:embed="rId2" cstate="print"/>
          <a:stretch>
            <a:fillRect/>
          </a:stretch>
        </p:blipFill>
        <p:spPr>
          <a:xfrm flipH="1">
            <a:off x="0" y="0"/>
            <a:ext cx="9144000" cy="1377696"/>
          </a:xfrm>
          <a:prstGeom prst="rect">
            <a:avLst/>
          </a:prstGeom>
        </p:spPr>
      </p:pic>
      <p:pic>
        <p:nvPicPr>
          <p:cNvPr id="20" name="Picture 19" descr="background.jpg"/>
          <p:cNvPicPr>
            <a:picLocks noChangeAspect="1"/>
          </p:cNvPicPr>
          <p:nvPr/>
        </p:nvPicPr>
        <p:blipFill>
          <a:blip r:embed="rId2" cstate="print"/>
          <a:stretch>
            <a:fillRect/>
          </a:stretch>
        </p:blipFill>
        <p:spPr>
          <a:xfrm>
            <a:off x="0" y="5480304"/>
            <a:ext cx="9144000" cy="1377696"/>
          </a:xfrm>
          <a:prstGeom prst="rect">
            <a:avLst/>
          </a:prstGeom>
        </p:spPr>
      </p:pic>
      <p:sp>
        <p:nvSpPr>
          <p:cNvPr id="24" name="Line 9"/>
          <p:cNvSpPr>
            <a:spLocks noChangeShapeType="1"/>
          </p:cNvSpPr>
          <p:nvPr/>
        </p:nvSpPr>
        <p:spPr bwMode="auto">
          <a:xfrm>
            <a:off x="5787135" y="1604325"/>
            <a:ext cx="0" cy="3708000"/>
          </a:xfrm>
          <a:prstGeom prst="line">
            <a:avLst/>
          </a:prstGeom>
          <a:noFill/>
          <a:ln w="19050" cap="rnd">
            <a:solidFill>
              <a:srgbClr val="4C4C4C"/>
            </a:solidFill>
            <a:round/>
            <a:headEnd/>
            <a:tailEnd/>
          </a:ln>
        </p:spPr>
        <p:txBody>
          <a:bodyPr wrap="none" anchor="ctr"/>
          <a:lstStyle/>
          <a:p>
            <a:endParaRPr lang="es-ES" dirty="0"/>
          </a:p>
        </p:txBody>
      </p:sp>
      <p:sp>
        <p:nvSpPr>
          <p:cNvPr id="26" name="TextBox 25"/>
          <p:cNvSpPr txBox="1"/>
          <p:nvPr/>
        </p:nvSpPr>
        <p:spPr>
          <a:xfrm>
            <a:off x="116503" y="1513237"/>
            <a:ext cx="5220582" cy="1015663"/>
          </a:xfrm>
          <a:prstGeom prst="rect">
            <a:avLst/>
          </a:prstGeom>
          <a:noFill/>
        </p:spPr>
        <p:txBody>
          <a:bodyPr wrap="square" lIns="0" tIns="0" rIns="0" bIns="0" rtlCol="0" anchor="ctr" anchorCtr="1">
            <a:spAutoFit/>
          </a:bodyPr>
          <a:lstStyle/>
          <a:p>
            <a:pPr algn="r" fontAlgn="auto">
              <a:spcBef>
                <a:spcPts val="0"/>
              </a:spcBef>
              <a:spcAft>
                <a:spcPts val="0"/>
              </a:spcAft>
              <a:defRPr/>
            </a:pPr>
            <a:r>
              <a:rPr lang="en-US" sz="2200" b="1" dirty="0" smtClean="0">
                <a:solidFill>
                  <a:srgbClr val="0000FF"/>
                </a:solidFill>
                <a:latin typeface="+mn-lt"/>
              </a:rPr>
              <a:t>Fuzzy Multilevel Graph Embedding for Recognition, Indexing and Retrieval of Graphic Document Images</a:t>
            </a:r>
            <a:endParaRPr lang="fr-FR" sz="2200" b="1" dirty="0" smtClean="0">
              <a:solidFill>
                <a:srgbClr val="0000FF"/>
              </a:solidFill>
              <a:latin typeface="+mn-lt"/>
            </a:endParaRPr>
          </a:p>
        </p:txBody>
      </p:sp>
      <p:sp>
        <p:nvSpPr>
          <p:cNvPr id="27" name="Rectangle 2"/>
          <p:cNvSpPr>
            <a:spLocks noChangeArrowheads="1"/>
          </p:cNvSpPr>
          <p:nvPr/>
        </p:nvSpPr>
        <p:spPr bwMode="auto">
          <a:xfrm>
            <a:off x="1290106" y="2933945"/>
            <a:ext cx="4015908" cy="1508105"/>
          </a:xfrm>
          <a:prstGeom prst="rect">
            <a:avLst/>
          </a:prstGeom>
          <a:noFill/>
          <a:ln w="9525">
            <a:noFill/>
            <a:miter lim="800000"/>
            <a:headEnd/>
            <a:tailEnd/>
          </a:ln>
        </p:spPr>
        <p:txBody>
          <a:bodyPr wrap="none" anchor="ctr">
            <a:spAutoFit/>
          </a:bodyPr>
          <a:lstStyle/>
          <a:p>
            <a:pPr algn="r"/>
            <a:r>
              <a:rPr lang="en-US" b="1" dirty="0" smtClean="0">
                <a:solidFill>
                  <a:srgbClr val="0000FF"/>
                </a:solidFill>
                <a:latin typeface="+mn-lt"/>
              </a:rPr>
              <a:t>presented by</a:t>
            </a:r>
          </a:p>
          <a:p>
            <a:pPr algn="r"/>
            <a:r>
              <a:rPr lang="en-US" sz="2000" b="1" dirty="0" smtClean="0">
                <a:solidFill>
                  <a:srgbClr val="0000FF"/>
                </a:solidFill>
                <a:latin typeface="+mn-lt"/>
              </a:rPr>
              <a:t>Muhammad </a:t>
            </a:r>
            <a:r>
              <a:rPr lang="en-US" sz="2000" b="1" dirty="0">
                <a:solidFill>
                  <a:srgbClr val="0000FF"/>
                </a:solidFill>
                <a:latin typeface="+mn-lt"/>
              </a:rPr>
              <a:t>Muzzamil </a:t>
            </a:r>
            <a:r>
              <a:rPr lang="en-US" sz="2000" b="1" dirty="0" smtClean="0">
                <a:solidFill>
                  <a:srgbClr val="0000FF"/>
                </a:solidFill>
                <a:latin typeface="+mn-lt"/>
              </a:rPr>
              <a:t>LUQMAN</a:t>
            </a:r>
            <a:endParaRPr lang="en-US" sz="2000" b="1" dirty="0">
              <a:solidFill>
                <a:srgbClr val="0000FF"/>
              </a:solidFill>
              <a:latin typeface="+mn-lt"/>
            </a:endParaRPr>
          </a:p>
          <a:p>
            <a:pPr algn="r"/>
            <a:r>
              <a:rPr lang="fr-FR" dirty="0" smtClean="0">
                <a:solidFill>
                  <a:srgbClr val="0000FF"/>
                </a:solidFill>
                <a:latin typeface="+mn-lt"/>
              </a:rPr>
              <a:t>mluqman@{univ-tours.fr, cvc.uab.es}</a:t>
            </a:r>
          </a:p>
          <a:p>
            <a:pPr algn="r"/>
            <a:endParaRPr lang="fr-FR" dirty="0" smtClean="0">
              <a:latin typeface="+mn-lt"/>
            </a:endParaRPr>
          </a:p>
          <a:p>
            <a:pPr algn="r"/>
            <a:r>
              <a:rPr lang="fr-FR" dirty="0" smtClean="0"/>
              <a:t>Friday, 2</a:t>
            </a:r>
            <a:r>
              <a:rPr lang="fr-FR" baseline="30000" dirty="0" smtClean="0"/>
              <a:t>nd</a:t>
            </a:r>
            <a:r>
              <a:rPr lang="fr-FR" dirty="0" smtClean="0"/>
              <a:t> of March 2012</a:t>
            </a:r>
            <a:endParaRPr lang="en-US" dirty="0" smtClean="0"/>
          </a:p>
        </p:txBody>
      </p:sp>
      <p:sp>
        <p:nvSpPr>
          <p:cNvPr id="28" name="Rectangle 2"/>
          <p:cNvSpPr>
            <a:spLocks noChangeArrowheads="1"/>
          </p:cNvSpPr>
          <p:nvPr/>
        </p:nvSpPr>
        <p:spPr bwMode="auto">
          <a:xfrm>
            <a:off x="6057165" y="1470229"/>
            <a:ext cx="2925325" cy="3970318"/>
          </a:xfrm>
          <a:prstGeom prst="rect">
            <a:avLst/>
          </a:prstGeom>
          <a:noFill/>
          <a:ln w="9525">
            <a:noFill/>
            <a:miter lim="800000"/>
            <a:headEnd/>
            <a:tailEnd/>
          </a:ln>
        </p:spPr>
        <p:txBody>
          <a:bodyPr wrap="square" anchor="ctr">
            <a:spAutoFit/>
          </a:bodyPr>
          <a:lstStyle/>
          <a:p>
            <a:r>
              <a:rPr lang="en-US" b="1" dirty="0" smtClean="0">
                <a:latin typeface="+mn-lt"/>
              </a:rPr>
              <a:t>Directors of thesis</a:t>
            </a:r>
          </a:p>
          <a:p>
            <a:endParaRPr lang="en-US" sz="1200" dirty="0" smtClean="0">
              <a:latin typeface="+mn-lt"/>
            </a:endParaRPr>
          </a:p>
          <a:p>
            <a:r>
              <a:rPr lang="en-US" b="1" dirty="0" smtClean="0">
                <a:latin typeface="+mn-lt"/>
              </a:rPr>
              <a:t>Dr. Jean-Yves RAMEL</a:t>
            </a:r>
            <a:endParaRPr lang="en-US" b="1" baseline="50000" dirty="0" smtClean="0">
              <a:latin typeface="+mn-lt"/>
            </a:endParaRPr>
          </a:p>
          <a:p>
            <a:r>
              <a:rPr lang="en-US" dirty="0" smtClean="0">
                <a:latin typeface="+mn-lt"/>
              </a:rPr>
              <a:t>Professor</a:t>
            </a:r>
          </a:p>
          <a:p>
            <a:r>
              <a:rPr lang="en-US" dirty="0" smtClean="0">
                <a:latin typeface="+mn-lt"/>
              </a:rPr>
              <a:t>University of Tours, France</a:t>
            </a:r>
          </a:p>
          <a:p>
            <a:endParaRPr lang="en-US" sz="1200" dirty="0" smtClean="0">
              <a:latin typeface="+mn-lt"/>
            </a:endParaRPr>
          </a:p>
          <a:p>
            <a:r>
              <a:rPr lang="en-US" b="1" dirty="0" smtClean="0">
                <a:latin typeface="+mn-lt"/>
              </a:rPr>
              <a:t>Dr. Josep LLADOS</a:t>
            </a:r>
          </a:p>
          <a:p>
            <a:r>
              <a:rPr lang="en-US" dirty="0" smtClean="0">
                <a:latin typeface="+mn-lt"/>
              </a:rPr>
              <a:t>Professor</a:t>
            </a:r>
          </a:p>
          <a:p>
            <a:r>
              <a:rPr lang="en-US" dirty="0" smtClean="0">
                <a:latin typeface="+mn-lt"/>
              </a:rPr>
              <a:t>UAB, Spain</a:t>
            </a:r>
          </a:p>
          <a:p>
            <a:endParaRPr lang="en-US" sz="1600" dirty="0" smtClean="0">
              <a:latin typeface="+mn-lt"/>
            </a:endParaRPr>
          </a:p>
          <a:p>
            <a:r>
              <a:rPr lang="en-US" b="1" dirty="0" smtClean="0">
                <a:latin typeface="+mn-lt"/>
              </a:rPr>
              <a:t>Co-supervisor</a:t>
            </a:r>
          </a:p>
          <a:p>
            <a:endParaRPr lang="en-US" sz="1200" dirty="0" smtClean="0">
              <a:latin typeface="+mn-lt"/>
            </a:endParaRPr>
          </a:p>
          <a:p>
            <a:r>
              <a:rPr lang="en-US" b="1" dirty="0" smtClean="0">
                <a:latin typeface="+mn-lt"/>
              </a:rPr>
              <a:t>Dr. Thierry BROUARD</a:t>
            </a:r>
          </a:p>
          <a:p>
            <a:r>
              <a:rPr lang="en-US" dirty="0" smtClean="0">
                <a:latin typeface="+mn-lt"/>
              </a:rPr>
              <a:t>Assistant Professor</a:t>
            </a:r>
          </a:p>
          <a:p>
            <a:r>
              <a:rPr lang="en-US" dirty="0" smtClean="0">
                <a:latin typeface="+mn-lt"/>
              </a:rPr>
              <a:t>University of Tours, France</a:t>
            </a:r>
          </a:p>
        </p:txBody>
      </p:sp>
      <p:pic>
        <p:nvPicPr>
          <p:cNvPr id="31" name="Content Placeholder 30" descr="UFR Tours.png"/>
          <p:cNvPicPr>
            <a:picLocks noGrp="1" noChangeAspect="1"/>
          </p:cNvPicPr>
          <p:nvPr>
            <p:ph idx="1"/>
          </p:nvPr>
        </p:nvPicPr>
        <p:blipFill>
          <a:blip r:embed="rId3" cstate="print"/>
          <a:stretch>
            <a:fillRect/>
          </a:stretch>
        </p:blipFill>
        <p:spPr>
          <a:xfrm>
            <a:off x="5914957" y="143735"/>
            <a:ext cx="1260779" cy="900000"/>
          </a:xfrm>
        </p:spPr>
      </p:pic>
      <p:pic>
        <p:nvPicPr>
          <p:cNvPr id="33" name="Picture 32" descr="UAB.png"/>
          <p:cNvPicPr>
            <a:picLocks noChangeAspect="1"/>
          </p:cNvPicPr>
          <p:nvPr/>
        </p:nvPicPr>
        <p:blipFill>
          <a:blip r:embed="rId4" cstate="print"/>
          <a:stretch>
            <a:fillRect/>
          </a:stretch>
        </p:blipFill>
        <p:spPr>
          <a:xfrm>
            <a:off x="7402584" y="215735"/>
            <a:ext cx="1579906" cy="828000"/>
          </a:xfrm>
          <a:prstGeom prst="rect">
            <a:avLst/>
          </a:prstGeom>
        </p:spPr>
      </p:pic>
      <p:pic>
        <p:nvPicPr>
          <p:cNvPr id="36" name="Picture 35" descr="CVC_CAT_CMYK.png"/>
          <p:cNvPicPr>
            <a:picLocks noChangeAspect="1"/>
          </p:cNvPicPr>
          <p:nvPr/>
        </p:nvPicPr>
        <p:blipFill>
          <a:blip r:embed="rId5" cstate="print"/>
          <a:stretch>
            <a:fillRect/>
          </a:stretch>
        </p:blipFill>
        <p:spPr>
          <a:xfrm>
            <a:off x="7369567" y="5814265"/>
            <a:ext cx="1567918" cy="900000"/>
          </a:xfrm>
          <a:prstGeom prst="rect">
            <a:avLst/>
          </a:prstGeom>
        </p:spPr>
      </p:pic>
      <p:pic>
        <p:nvPicPr>
          <p:cNvPr id="38" name="Picture 37" descr="LI-EA2101.png"/>
          <p:cNvPicPr>
            <a:picLocks noChangeAspect="1"/>
          </p:cNvPicPr>
          <p:nvPr/>
        </p:nvPicPr>
        <p:blipFill>
          <a:blip r:embed="rId6" cstate="print">
            <a:clrChange>
              <a:clrFrom>
                <a:srgbClr val="FFFFFF"/>
              </a:clrFrom>
              <a:clrTo>
                <a:srgbClr val="FFFFFF">
                  <a:alpha val="0"/>
                </a:srgbClr>
              </a:clrTo>
            </a:clrChange>
          </a:blip>
          <a:stretch>
            <a:fillRect/>
          </a:stretch>
        </p:blipFill>
        <p:spPr>
          <a:xfrm>
            <a:off x="6192180" y="5859270"/>
            <a:ext cx="750000" cy="900000"/>
          </a:xfrm>
          <a:prstGeom prst="rect">
            <a:avLst/>
          </a:prstGeom>
        </p:spPr>
      </p:pic>
      <p:pic>
        <p:nvPicPr>
          <p:cNvPr id="357380" name="Picture 4" descr="D:\SVN-PHDMML2008\PHDMML2008\WorkInProgress[...]\PhD_PRESENTATION\Images\HEC_Logo.png"/>
          <p:cNvPicPr>
            <a:picLocks noChangeAspect="1" noChangeArrowheads="1"/>
          </p:cNvPicPr>
          <p:nvPr/>
        </p:nvPicPr>
        <p:blipFill>
          <a:blip r:embed="rId7" cstate="print"/>
          <a:srcRect/>
          <a:stretch>
            <a:fillRect/>
          </a:stretch>
        </p:blipFill>
        <p:spPr bwMode="auto">
          <a:xfrm>
            <a:off x="161511" y="5904275"/>
            <a:ext cx="620870" cy="720000"/>
          </a:xfrm>
          <a:prstGeom prst="rect">
            <a:avLst/>
          </a:prstGeom>
          <a:noFill/>
        </p:spPr>
      </p:pic>
      <p:sp>
        <p:nvSpPr>
          <p:cNvPr id="14" name="Rectangle 2"/>
          <p:cNvSpPr>
            <a:spLocks noChangeArrowheads="1"/>
          </p:cNvSpPr>
          <p:nvPr/>
        </p:nvSpPr>
        <p:spPr bwMode="auto">
          <a:xfrm>
            <a:off x="116505" y="1095998"/>
            <a:ext cx="1800200" cy="307777"/>
          </a:xfrm>
          <a:prstGeom prst="rect">
            <a:avLst/>
          </a:prstGeom>
          <a:noFill/>
          <a:ln w="9525">
            <a:noFill/>
            <a:miter lim="800000"/>
            <a:headEnd/>
            <a:tailEnd/>
          </a:ln>
        </p:spPr>
        <p:txBody>
          <a:bodyPr wrap="square" anchor="ctr">
            <a:spAutoFit/>
          </a:bodyPr>
          <a:lstStyle/>
          <a:p>
            <a:pPr algn="r"/>
            <a:r>
              <a:rPr lang="en-US" sz="1400" dirty="0" smtClean="0">
                <a:latin typeface="+mn-lt"/>
              </a:rPr>
              <a:t>Cotutelle PhD thesis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en-US" sz="1400" dirty="0" smtClean="0">
              <a:solidFill>
                <a:schemeClr val="bg1"/>
              </a:solidFill>
            </a:endParaRPr>
          </a:p>
          <a:p>
            <a:pPr algn="ctr"/>
            <a:endParaRPr lang="en-US"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en-US" sz="1600" b="1" smtClean="0">
                  <a:latin typeface="+mn-lt"/>
                </a:rPr>
                <a:pPr algn="r"/>
                <a:t>10</a:t>
              </a:fld>
              <a:endParaRPr lang="en-US"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Graph embedding (GEM)</a:t>
              </a:r>
              <a:endParaRPr lang="en-US" b="1" dirty="0">
                <a:latin typeface="+mn-lt"/>
              </a:endParaRPr>
            </a:p>
          </p:txBody>
        </p:sp>
      </p:grpSp>
      <p:pic>
        <p:nvPicPr>
          <p:cNvPr id="18" name="Picture 6" descr="C:\Documents and Settings\muhammad.luqman.POLYTECH\Bureau\Diagram1.png"/>
          <p:cNvPicPr>
            <a:picLocks noChangeAspect="1" noChangeArrowheads="1"/>
          </p:cNvPicPr>
          <p:nvPr/>
        </p:nvPicPr>
        <p:blipFill>
          <a:blip r:embed="rId3" cstate="print"/>
          <a:srcRect/>
          <a:stretch>
            <a:fillRect/>
          </a:stretch>
        </p:blipFill>
        <p:spPr bwMode="auto">
          <a:xfrm>
            <a:off x="656925" y="2072545"/>
            <a:ext cx="2971200" cy="2732331"/>
          </a:xfrm>
          <a:prstGeom prst="rect">
            <a:avLst/>
          </a:prstGeom>
          <a:noFill/>
        </p:spPr>
      </p:pic>
      <p:cxnSp>
        <p:nvCxnSpPr>
          <p:cNvPr id="21" name="Straight Arrow Connector 20"/>
          <p:cNvCxnSpPr/>
          <p:nvPr/>
        </p:nvCxnSpPr>
        <p:spPr>
          <a:xfrm>
            <a:off x="3704325" y="3437620"/>
            <a:ext cx="14478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pic>
        <p:nvPicPr>
          <p:cNvPr id="377858" name="Picture 2" descr="C:\Documents and Settings\mml\Bureau\Diagram2.png"/>
          <p:cNvPicPr>
            <a:picLocks noChangeAspect="1" noChangeArrowheads="1"/>
          </p:cNvPicPr>
          <p:nvPr/>
        </p:nvPicPr>
        <p:blipFill>
          <a:blip r:embed="rId4" cstate="print"/>
          <a:srcRect/>
          <a:stretch>
            <a:fillRect/>
          </a:stretch>
        </p:blipFill>
        <p:spPr bwMode="auto">
          <a:xfrm>
            <a:off x="5337445" y="1988840"/>
            <a:ext cx="3240000" cy="2912149"/>
          </a:xfrm>
          <a:prstGeom prst="rect">
            <a:avLst/>
          </a:prstGeom>
          <a:noFill/>
        </p:spPr>
      </p:pic>
      <p:grpSp>
        <p:nvGrpSpPr>
          <p:cNvPr id="35" name="Group 34"/>
          <p:cNvGrpSpPr/>
          <p:nvPr/>
        </p:nvGrpSpPr>
        <p:grpSpPr>
          <a:xfrm>
            <a:off x="6129185" y="3550487"/>
            <a:ext cx="108000" cy="246714"/>
            <a:chOff x="6129185" y="3550487"/>
            <a:chExt cx="108000" cy="246714"/>
          </a:xfrm>
        </p:grpSpPr>
        <p:cxnSp>
          <p:nvCxnSpPr>
            <p:cNvPr id="29" name="Straight Connector 28"/>
            <p:cNvCxnSpPr/>
            <p:nvPr/>
          </p:nvCxnSpPr>
          <p:spPr>
            <a:xfrm>
              <a:off x="6129185" y="3797201"/>
              <a:ext cx="10526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131924" y="3550487"/>
              <a:ext cx="10526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181821" y="3550487"/>
              <a:ext cx="0" cy="239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8" name="Freeform 37"/>
          <p:cNvSpPr/>
          <p:nvPr/>
        </p:nvSpPr>
        <p:spPr>
          <a:xfrm>
            <a:off x="2353235" y="3617259"/>
            <a:ext cx="3859306" cy="1792941"/>
          </a:xfrm>
          <a:custGeom>
            <a:avLst/>
            <a:gdLst>
              <a:gd name="connsiteX0" fmla="*/ 0 w 3859306"/>
              <a:gd name="connsiteY0" fmla="*/ 0 h 1792941"/>
              <a:gd name="connsiteX1" fmla="*/ 201706 w 3859306"/>
              <a:gd name="connsiteY1" fmla="*/ 1317812 h 1792941"/>
              <a:gd name="connsiteX2" fmla="*/ 1089212 w 3859306"/>
              <a:gd name="connsiteY2" fmla="*/ 1613647 h 1792941"/>
              <a:gd name="connsiteX3" fmla="*/ 3859306 w 3859306"/>
              <a:gd name="connsiteY3" fmla="*/ 242047 h 1792941"/>
            </a:gdLst>
            <a:ahLst/>
            <a:cxnLst>
              <a:cxn ang="0">
                <a:pos x="connsiteX0" y="connsiteY0"/>
              </a:cxn>
              <a:cxn ang="0">
                <a:pos x="connsiteX1" y="connsiteY1"/>
              </a:cxn>
              <a:cxn ang="0">
                <a:pos x="connsiteX2" y="connsiteY2"/>
              </a:cxn>
              <a:cxn ang="0">
                <a:pos x="connsiteX3" y="connsiteY3"/>
              </a:cxn>
            </a:cxnLst>
            <a:rect l="l" t="t" r="r" b="b"/>
            <a:pathLst>
              <a:path w="3859306" h="1792941">
                <a:moveTo>
                  <a:pt x="0" y="0"/>
                </a:moveTo>
                <a:cubicBezTo>
                  <a:pt x="10085" y="524435"/>
                  <a:pt x="20171" y="1048871"/>
                  <a:pt x="201706" y="1317812"/>
                </a:cubicBezTo>
                <a:cubicBezTo>
                  <a:pt x="383241" y="1586753"/>
                  <a:pt x="479612" y="1792941"/>
                  <a:pt x="1089212" y="1613647"/>
                </a:cubicBezTo>
                <a:cubicBezTo>
                  <a:pt x="1698812" y="1434353"/>
                  <a:pt x="2779059" y="838200"/>
                  <a:pt x="3859306" y="242047"/>
                </a:cubicBezTo>
              </a:path>
            </a:pathLst>
          </a:custGeom>
          <a:ln>
            <a:solidFill>
              <a:srgbClr val="FFC00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40" name="Freeform 39"/>
          <p:cNvSpPr/>
          <p:nvPr/>
        </p:nvSpPr>
        <p:spPr>
          <a:xfrm>
            <a:off x="1761565" y="1629335"/>
            <a:ext cx="4531659" cy="1853453"/>
          </a:xfrm>
          <a:custGeom>
            <a:avLst/>
            <a:gdLst>
              <a:gd name="connsiteX0" fmla="*/ 0 w 4531659"/>
              <a:gd name="connsiteY0" fmla="*/ 1651747 h 1853453"/>
              <a:gd name="connsiteX1" fmla="*/ 349623 w 4531659"/>
              <a:gd name="connsiteY1" fmla="*/ 253253 h 1853453"/>
              <a:gd name="connsiteX2" fmla="*/ 1129553 w 4531659"/>
              <a:gd name="connsiteY2" fmla="*/ 132230 h 1853453"/>
              <a:gd name="connsiteX3" fmla="*/ 3052482 w 4531659"/>
              <a:gd name="connsiteY3" fmla="*/ 495300 h 1853453"/>
              <a:gd name="connsiteX4" fmla="*/ 4531659 w 4531659"/>
              <a:gd name="connsiteY4" fmla="*/ 1853453 h 1853453"/>
              <a:gd name="connsiteX0" fmla="*/ 0 w 4531659"/>
              <a:gd name="connsiteY0" fmla="*/ 1651747 h 1853453"/>
              <a:gd name="connsiteX1" fmla="*/ 349623 w 4531659"/>
              <a:gd name="connsiteY1" fmla="*/ 253253 h 1853453"/>
              <a:gd name="connsiteX2" fmla="*/ 1129553 w 4531659"/>
              <a:gd name="connsiteY2" fmla="*/ 132230 h 1853453"/>
              <a:gd name="connsiteX3" fmla="*/ 3052482 w 4531659"/>
              <a:gd name="connsiteY3" fmla="*/ 495300 h 1853453"/>
              <a:gd name="connsiteX4" fmla="*/ 4531659 w 4531659"/>
              <a:gd name="connsiteY4" fmla="*/ 1853453 h 1853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1659" h="1853453">
                <a:moveTo>
                  <a:pt x="0" y="1651747"/>
                </a:moveTo>
                <a:cubicBezTo>
                  <a:pt x="80682" y="1079126"/>
                  <a:pt x="161364" y="506506"/>
                  <a:pt x="349623" y="253253"/>
                </a:cubicBezTo>
                <a:cubicBezTo>
                  <a:pt x="537882" y="0"/>
                  <a:pt x="679077" y="91889"/>
                  <a:pt x="1129553" y="132230"/>
                </a:cubicBezTo>
                <a:cubicBezTo>
                  <a:pt x="1580029" y="172571"/>
                  <a:pt x="2485464" y="208430"/>
                  <a:pt x="3052482" y="495300"/>
                </a:cubicBezTo>
                <a:cubicBezTo>
                  <a:pt x="3619500" y="782171"/>
                  <a:pt x="4075579" y="1317812"/>
                  <a:pt x="4531659" y="1853453"/>
                </a:cubicBezTo>
              </a:path>
            </a:pathLst>
          </a:custGeom>
          <a:ln>
            <a:solidFill>
              <a:srgbClr val="00FF0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3" name="TextBox 22"/>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4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a:solidFill>
                <a:schemeClr val="bg1">
                  <a:lumMod val="75000"/>
                </a:schemeClr>
              </a:solidFill>
              <a:latin typeface="+mn-lt"/>
            </a:endParaRPr>
          </a:p>
        </p:txBody>
      </p:sp>
      <p:sp>
        <p:nvSpPr>
          <p:cNvPr id="19" name="Oval 18"/>
          <p:cNvSpPr/>
          <p:nvPr/>
        </p:nvSpPr>
        <p:spPr>
          <a:xfrm>
            <a:off x="5877145" y="3293985"/>
            <a:ext cx="630070" cy="720080"/>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plus(out)">
                                      <p:cBhvr>
                                        <p:cTn id="7" dur="2000"/>
                                        <p:tgtEl>
                                          <p:spTgt spid="40"/>
                                        </p:tgtEl>
                                      </p:cBhvr>
                                    </p:animEffect>
                                  </p:childTnLst>
                                </p:cTn>
                              </p:par>
                              <p:par>
                                <p:cTn id="8" presetID="13" presetClass="entr" presetSubtype="16" fill="hold" grpId="0" nodeType="withEffect">
                                  <p:stCondLst>
                                    <p:cond delay="0"/>
                                  </p:stCondLst>
                                  <p:iterate type="lt">
                                    <p:tmPct val="0"/>
                                  </p:iterate>
                                  <p:childTnLst>
                                    <p:set>
                                      <p:cBhvr>
                                        <p:cTn id="9" dur="1" fill="hold">
                                          <p:stCondLst>
                                            <p:cond delay="0"/>
                                          </p:stCondLst>
                                        </p:cTn>
                                        <p:tgtEl>
                                          <p:spTgt spid="38"/>
                                        </p:tgtEl>
                                        <p:attrNameLst>
                                          <p:attrName>style.visibility</p:attrName>
                                        </p:attrNameLst>
                                      </p:cBhvr>
                                      <p:to>
                                        <p:strVal val="visible"/>
                                      </p:to>
                                    </p:set>
                                    <p:animEffect transition="in" filter="plus(in)">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50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en-US" sz="1400" dirty="0" smtClean="0">
              <a:solidFill>
                <a:schemeClr val="bg1"/>
              </a:solidFill>
            </a:endParaRPr>
          </a:p>
          <a:p>
            <a:pPr algn="ctr"/>
            <a:endParaRPr lang="en-US"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en-US" sz="1600" b="1" smtClean="0">
                  <a:latin typeface="+mn-lt"/>
                </a:rPr>
                <a:pPr algn="r"/>
                <a:t>11</a:t>
              </a:fld>
              <a:endParaRPr lang="en-US"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Graph embedding (GEM)</a:t>
              </a:r>
              <a:endParaRPr lang="en-US" b="1" dirty="0"/>
            </a:p>
          </p:txBody>
        </p:sp>
      </p:grpSp>
      <p:sp>
        <p:nvSpPr>
          <p:cNvPr id="14" name="Rectangle 13"/>
          <p:cNvSpPr>
            <a:spLocks noChangeArrowheads="1"/>
          </p:cNvSpPr>
          <p:nvPr/>
        </p:nvSpPr>
        <p:spPr bwMode="auto">
          <a:xfrm>
            <a:off x="296525" y="1685710"/>
            <a:ext cx="2880320" cy="1877437"/>
          </a:xfrm>
          <a:prstGeom prst="rect">
            <a:avLst/>
          </a:prstGeom>
          <a:noFill/>
          <a:ln w="9525">
            <a:noFill/>
            <a:miter lim="800000"/>
            <a:headEnd/>
            <a:tailEnd/>
          </a:ln>
        </p:spPr>
        <p:txBody>
          <a:bodyPr wrap="square" anchor="ctr">
            <a:spAutoFit/>
          </a:bodyPr>
          <a:lstStyle/>
          <a:p>
            <a:pPr marL="91440"/>
            <a:r>
              <a:rPr lang="en-US" sz="2000" b="1" dirty="0" smtClean="0">
                <a:latin typeface="+mn-lt"/>
              </a:rPr>
              <a:t>Structutal PR</a:t>
            </a:r>
          </a:p>
          <a:p>
            <a:pPr marL="91440"/>
            <a:endParaRPr lang="en-US" sz="1600" b="1" dirty="0" smtClean="0">
              <a:solidFill>
                <a:srgbClr val="0000FF"/>
              </a:solidFill>
              <a:latin typeface="+mn-lt"/>
            </a:endParaRPr>
          </a:p>
          <a:p>
            <a:pPr marL="91440"/>
            <a:r>
              <a:rPr lang="en-US" sz="1600" dirty="0" smtClean="0">
                <a:solidFill>
                  <a:srgbClr val="0000FF"/>
                </a:solidFill>
                <a:latin typeface="+mn-lt"/>
              </a:rPr>
              <a:t>Expressive, </a:t>
            </a:r>
          </a:p>
          <a:p>
            <a:pPr marL="91440"/>
            <a:r>
              <a:rPr lang="en-US" sz="1600" dirty="0" smtClean="0">
                <a:solidFill>
                  <a:srgbClr val="0000FF"/>
                </a:solidFill>
                <a:latin typeface="+mn-lt"/>
              </a:rPr>
              <a:t>convenient, </a:t>
            </a:r>
          </a:p>
          <a:p>
            <a:pPr marL="91440"/>
            <a:r>
              <a:rPr lang="en-US" sz="1600" dirty="0" smtClean="0">
                <a:solidFill>
                  <a:srgbClr val="0000FF"/>
                </a:solidFill>
                <a:latin typeface="+mn-lt"/>
              </a:rPr>
              <a:t>powerful but </a:t>
            </a:r>
          </a:p>
          <a:p>
            <a:pPr marL="91440"/>
            <a:r>
              <a:rPr lang="en-US" sz="1600" dirty="0" smtClean="0">
                <a:solidFill>
                  <a:srgbClr val="0000FF"/>
                </a:solidFill>
                <a:latin typeface="+mn-lt"/>
              </a:rPr>
              <a:t>computationally expensive representations</a:t>
            </a:r>
          </a:p>
        </p:txBody>
      </p:sp>
      <p:sp>
        <p:nvSpPr>
          <p:cNvPr id="15" name="Rectangle 13"/>
          <p:cNvSpPr>
            <a:spLocks noChangeArrowheads="1"/>
          </p:cNvSpPr>
          <p:nvPr/>
        </p:nvSpPr>
        <p:spPr bwMode="auto">
          <a:xfrm>
            <a:off x="6012160" y="1696580"/>
            <a:ext cx="2925325" cy="1877437"/>
          </a:xfrm>
          <a:prstGeom prst="rect">
            <a:avLst/>
          </a:prstGeom>
          <a:noFill/>
          <a:ln w="9525">
            <a:noFill/>
            <a:miter lim="800000"/>
            <a:headEnd/>
            <a:tailEnd/>
          </a:ln>
        </p:spPr>
        <p:txBody>
          <a:bodyPr wrap="square" anchor="ctr">
            <a:spAutoFit/>
          </a:bodyPr>
          <a:lstStyle/>
          <a:p>
            <a:pPr marL="91440"/>
            <a:r>
              <a:rPr lang="en-US" sz="2000" b="1" dirty="0" smtClean="0">
                <a:latin typeface="+mn-lt"/>
              </a:rPr>
              <a:t>Statistical PR</a:t>
            </a:r>
          </a:p>
          <a:p>
            <a:pPr marL="91440"/>
            <a:endParaRPr lang="en-US" sz="1600" b="1" dirty="0" smtClean="0">
              <a:solidFill>
                <a:srgbClr val="0000FF"/>
              </a:solidFill>
              <a:latin typeface="+mn-lt"/>
            </a:endParaRPr>
          </a:p>
          <a:p>
            <a:pPr marL="91440"/>
            <a:r>
              <a:rPr lang="en-US" sz="1600" dirty="0" smtClean="0">
                <a:solidFill>
                  <a:srgbClr val="0000FF"/>
                </a:solidFill>
                <a:latin typeface="+mn-lt"/>
              </a:rPr>
              <a:t>Mathematically sound,</a:t>
            </a:r>
          </a:p>
          <a:p>
            <a:pPr marL="91440"/>
            <a:r>
              <a:rPr lang="en-US" sz="1600" dirty="0" smtClean="0">
                <a:solidFill>
                  <a:srgbClr val="0000FF"/>
                </a:solidFill>
                <a:latin typeface="+mn-lt"/>
              </a:rPr>
              <a:t>mature, </a:t>
            </a:r>
          </a:p>
          <a:p>
            <a:pPr marL="91440"/>
            <a:r>
              <a:rPr lang="en-US" sz="1600" dirty="0" smtClean="0">
                <a:solidFill>
                  <a:srgbClr val="0000FF"/>
                </a:solidFill>
                <a:latin typeface="+mn-lt"/>
              </a:rPr>
              <a:t>less expensive and computationally efficient models</a:t>
            </a:r>
          </a:p>
        </p:txBody>
      </p:sp>
      <p:sp>
        <p:nvSpPr>
          <p:cNvPr id="16" name="Round Diagonal Corner Rectangle 15"/>
          <p:cNvSpPr/>
          <p:nvPr/>
        </p:nvSpPr>
        <p:spPr>
          <a:xfrm>
            <a:off x="3131840" y="3802601"/>
            <a:ext cx="2786082" cy="571504"/>
          </a:xfrm>
          <a:prstGeom prst="round2DiagRect">
            <a:avLst/>
          </a:prstGeom>
          <a:solidFill>
            <a:srgbClr val="FFFF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Verdana" pitchFamily="34" charset="0"/>
              </a:rPr>
              <a:t>Graph embedding</a:t>
            </a:r>
            <a:endParaRPr lang="en-US" sz="1600" dirty="0">
              <a:solidFill>
                <a:schemeClr val="tx1"/>
              </a:solidFill>
            </a:endParaRPr>
          </a:p>
        </p:txBody>
      </p:sp>
      <p:cxnSp>
        <p:nvCxnSpPr>
          <p:cNvPr id="17" name="Curved Connector 16"/>
          <p:cNvCxnSpPr/>
          <p:nvPr/>
        </p:nvCxnSpPr>
        <p:spPr>
          <a:xfrm>
            <a:off x="1826695" y="3588287"/>
            <a:ext cx="1143008" cy="428628"/>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5970099" y="3659725"/>
            <a:ext cx="785818" cy="571504"/>
          </a:xfrm>
          <a:prstGeom prst="curvedConnector3">
            <a:avLst>
              <a:gd name="adj1" fmla="val 67454"/>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4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a:solidFill>
                <a:schemeClr val="bg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1000"/>
                                        <p:tgtEl>
                                          <p:spTgt spid="16"/>
                                        </p:tgtEl>
                                      </p:cBhvr>
                                    </p:animEffect>
                                  </p:childTnLst>
                                </p:cTn>
                              </p:par>
                            </p:childTnLst>
                          </p:cTn>
                        </p:par>
                        <p:par>
                          <p:cTn id="12" fill="hold">
                            <p:stCondLst>
                              <p:cond delay="2000"/>
                            </p:stCondLst>
                            <p:childTnLst>
                              <p:par>
                                <p:cTn id="13" presetID="18" presetClass="entr" presetSubtype="3"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Right)">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12</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Explicit and implicit GEM</a:t>
              </a:r>
              <a:endParaRPr lang="en-US" b="1" dirty="0">
                <a:latin typeface="+mn-lt"/>
              </a:endParaRPr>
            </a:p>
          </p:txBody>
        </p:sp>
      </p:grpSp>
      <p:sp>
        <p:nvSpPr>
          <p:cNvPr id="9223" name="Rectangle 13"/>
          <p:cNvSpPr>
            <a:spLocks noChangeArrowheads="1"/>
          </p:cNvSpPr>
          <p:nvPr/>
        </p:nvSpPr>
        <p:spPr bwMode="auto">
          <a:xfrm>
            <a:off x="142844" y="1377347"/>
            <a:ext cx="4214842" cy="4031873"/>
          </a:xfrm>
          <a:prstGeom prst="rect">
            <a:avLst/>
          </a:prstGeom>
          <a:noFill/>
          <a:ln w="9525">
            <a:noFill/>
            <a:miter lim="800000"/>
            <a:headEnd/>
            <a:tailEnd/>
          </a:ln>
        </p:spPr>
        <p:txBody>
          <a:bodyPr wrap="square" anchor="ctr">
            <a:spAutoFit/>
          </a:bodyPr>
          <a:lstStyle/>
          <a:p>
            <a:pPr marL="91440" indent="-342900" algn="ctr">
              <a:lnSpc>
                <a:spcPct val="200000"/>
              </a:lnSpc>
            </a:pPr>
            <a:r>
              <a:rPr lang="en-US" sz="2000" b="1" dirty="0" smtClean="0">
                <a:latin typeface="+mn-lt"/>
              </a:rPr>
              <a:t>Explicit GEM</a:t>
            </a:r>
          </a:p>
          <a:p>
            <a:pPr marL="360000" indent="-342900">
              <a:lnSpc>
                <a:spcPct val="150000"/>
              </a:lnSpc>
              <a:buFont typeface="Wingdings" pitchFamily="2" charset="2"/>
              <a:buChar char="§"/>
            </a:pPr>
            <a:r>
              <a:rPr lang="en-US" sz="1600" dirty="0" smtClean="0">
                <a:latin typeface="+mn-lt"/>
              </a:rPr>
              <a:t>embeds each input graph into a numeric feature vector</a:t>
            </a:r>
          </a:p>
          <a:p>
            <a:pPr marL="360000" indent="-342900">
              <a:lnSpc>
                <a:spcPct val="150000"/>
              </a:lnSpc>
              <a:buFont typeface="Wingdings" pitchFamily="2" charset="2"/>
              <a:buChar char="§"/>
            </a:pPr>
            <a:endParaRPr lang="en-US" sz="1600" dirty="0" smtClean="0">
              <a:latin typeface="+mn-lt"/>
            </a:endParaRPr>
          </a:p>
          <a:p>
            <a:pPr marL="360000" indent="-342900">
              <a:lnSpc>
                <a:spcPct val="150000"/>
              </a:lnSpc>
              <a:buFont typeface="Wingdings" pitchFamily="2" charset="2"/>
              <a:buChar char="§"/>
            </a:pPr>
            <a:r>
              <a:rPr lang="en-US" sz="1600" dirty="0" smtClean="0">
                <a:latin typeface="+mn-lt"/>
              </a:rPr>
              <a:t>provides more useful methods of GEM for PR</a:t>
            </a:r>
          </a:p>
          <a:p>
            <a:pPr marL="91440" indent="-342900">
              <a:lnSpc>
                <a:spcPct val="150000"/>
              </a:lnSpc>
              <a:buFont typeface="Wingdings" pitchFamily="2" charset="2"/>
              <a:buChar char="§"/>
            </a:pPr>
            <a:endParaRPr lang="en-US" sz="1600" dirty="0" smtClean="0">
              <a:latin typeface="+mn-lt"/>
            </a:endParaRPr>
          </a:p>
          <a:p>
            <a:pPr marL="360000" indent="-342900">
              <a:lnSpc>
                <a:spcPct val="150000"/>
              </a:lnSpc>
              <a:buFont typeface="Wingdings" pitchFamily="2" charset="2"/>
              <a:buChar char="§"/>
            </a:pPr>
            <a:r>
              <a:rPr lang="en-US" sz="1600" dirty="0" smtClean="0">
                <a:latin typeface="+mn-lt"/>
              </a:rPr>
              <a:t>can be employed in a standard dot product for defining an implicit graph embedding function</a:t>
            </a:r>
            <a:endParaRPr lang="en-US" sz="1600" dirty="0" smtClean="0">
              <a:solidFill>
                <a:srgbClr val="00B050"/>
              </a:solidFill>
              <a:latin typeface="+mn-lt"/>
            </a:endParaRPr>
          </a:p>
        </p:txBody>
      </p:sp>
      <p:sp>
        <p:nvSpPr>
          <p:cNvPr id="10" name="Rectangle 13"/>
          <p:cNvSpPr>
            <a:spLocks noChangeArrowheads="1"/>
          </p:cNvSpPr>
          <p:nvPr/>
        </p:nvSpPr>
        <p:spPr bwMode="auto">
          <a:xfrm>
            <a:off x="4722643" y="1358770"/>
            <a:ext cx="4214842" cy="2923877"/>
          </a:xfrm>
          <a:prstGeom prst="rect">
            <a:avLst/>
          </a:prstGeom>
          <a:noFill/>
          <a:ln w="9525">
            <a:noFill/>
            <a:miter lim="800000"/>
            <a:headEnd/>
            <a:tailEnd/>
          </a:ln>
        </p:spPr>
        <p:txBody>
          <a:bodyPr wrap="square" anchor="ctr">
            <a:spAutoFit/>
          </a:bodyPr>
          <a:lstStyle/>
          <a:p>
            <a:pPr marL="91440" indent="-342900" algn="ctr">
              <a:lnSpc>
                <a:spcPct val="200000"/>
              </a:lnSpc>
            </a:pPr>
            <a:r>
              <a:rPr lang="en-US" sz="2000" b="1" dirty="0" smtClean="0">
                <a:latin typeface="+mn-lt"/>
              </a:rPr>
              <a:t>Implicit GEM</a:t>
            </a:r>
          </a:p>
          <a:p>
            <a:pPr marL="360000" indent="-342900">
              <a:lnSpc>
                <a:spcPct val="150000"/>
              </a:lnSpc>
              <a:buFont typeface="Wingdings" pitchFamily="2" charset="2"/>
              <a:buChar char="§"/>
            </a:pPr>
            <a:r>
              <a:rPr lang="en-US" sz="1600" dirty="0" smtClean="0">
                <a:latin typeface="+mn-lt"/>
              </a:rPr>
              <a:t>computes scalar product of two graphs in an implicitly existing vector space, by using graph kernels</a:t>
            </a:r>
          </a:p>
          <a:p>
            <a:pPr marL="360000" indent="-342900">
              <a:lnSpc>
                <a:spcPct val="150000"/>
              </a:lnSpc>
              <a:buFont typeface="Wingdings" pitchFamily="2" charset="2"/>
              <a:buChar char="§"/>
            </a:pPr>
            <a:endParaRPr lang="en-US" sz="1600" dirty="0" smtClean="0">
              <a:latin typeface="+mn-lt"/>
            </a:endParaRPr>
          </a:p>
          <a:p>
            <a:pPr marL="360000" indent="-342900">
              <a:lnSpc>
                <a:spcPct val="150000"/>
              </a:lnSpc>
              <a:buFont typeface="Wingdings" pitchFamily="2" charset="2"/>
              <a:buChar char="§"/>
            </a:pPr>
            <a:r>
              <a:rPr lang="en-US" sz="1600" dirty="0" smtClean="0">
                <a:latin typeface="+mn-lt"/>
              </a:rPr>
              <a:t>does not permit all the operations that could be defined on vector spaces</a:t>
            </a:r>
          </a:p>
        </p:txBody>
      </p:sp>
      <p:sp>
        <p:nvSpPr>
          <p:cNvPr id="17" name="Line 9"/>
          <p:cNvSpPr>
            <a:spLocks noChangeShapeType="1"/>
          </p:cNvSpPr>
          <p:nvPr/>
        </p:nvSpPr>
        <p:spPr bwMode="auto">
          <a:xfrm>
            <a:off x="4572000" y="1980315"/>
            <a:ext cx="0" cy="3240000"/>
          </a:xfrm>
          <a:prstGeom prst="line">
            <a:avLst/>
          </a:prstGeom>
          <a:noFill/>
          <a:ln w="19050" cap="rnd">
            <a:solidFill>
              <a:srgbClr val="4C4C4C"/>
            </a:solidFill>
            <a:round/>
            <a:headEnd/>
            <a:tailEnd/>
          </a:ln>
        </p:spPr>
        <p:txBody>
          <a:bodyPr wrap="none" anchor="ctr"/>
          <a:lstStyle/>
          <a:p>
            <a:endParaRPr lang="es-ES" dirty="0"/>
          </a:p>
        </p:txBody>
      </p:sp>
      <p:sp>
        <p:nvSpPr>
          <p:cNvPr id="12" name="TextBox 11"/>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4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a:solidFill>
                <a:schemeClr val="bg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checkerboard(across)">
                                      <p:cBhvr>
                                        <p:cTn id="7" dur="500"/>
                                        <p:tgtEl>
                                          <p:spTgt spid="922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1" dur="500"/>
                                        <p:tgtEl>
                                          <p:spTgt spid="10">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500"/>
                                        <p:tgtEl>
                                          <p:spTgt spid="17"/>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9223">
                                            <p:txEl>
                                              <p:pRg st="1" end="1"/>
                                            </p:txEl>
                                          </p:spTgt>
                                        </p:tgtEl>
                                        <p:attrNameLst>
                                          <p:attrName>style.visibility</p:attrName>
                                        </p:attrNameLst>
                                      </p:cBhvr>
                                      <p:to>
                                        <p:strVal val="visible"/>
                                      </p:to>
                                    </p:set>
                                    <p:animEffect transition="in" filter="checkerboard(across)">
                                      <p:cBhvr>
                                        <p:cTn id="19" dur="500"/>
                                        <p:tgtEl>
                                          <p:spTgt spid="9223">
                                            <p:txEl>
                                              <p:pRg st="1" end="1"/>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checkerboard(across)">
                                      <p:cBhvr>
                                        <p:cTn id="23" dur="500"/>
                                        <p:tgtEl>
                                          <p:spTgt spid="10">
                                            <p:txEl>
                                              <p:pRg st="1" end="1"/>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9223">
                                            <p:txEl>
                                              <p:pRg st="3" end="3"/>
                                            </p:txEl>
                                          </p:spTgt>
                                        </p:tgtEl>
                                        <p:attrNameLst>
                                          <p:attrName>style.visibility</p:attrName>
                                        </p:attrNameLst>
                                      </p:cBhvr>
                                      <p:to>
                                        <p:strVal val="visible"/>
                                      </p:to>
                                    </p:set>
                                    <p:animEffect transition="in" filter="checkerboard(across)">
                                      <p:cBhvr>
                                        <p:cTn id="27" dur="500"/>
                                        <p:tgtEl>
                                          <p:spTgt spid="9223">
                                            <p:txEl>
                                              <p:pRg st="3" end="3"/>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checkerboard(across)">
                                      <p:cBhvr>
                                        <p:cTn id="31" dur="500"/>
                                        <p:tgtEl>
                                          <p:spTgt spid="10">
                                            <p:txEl>
                                              <p:pRg st="3" end="3"/>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9223">
                                            <p:txEl>
                                              <p:pRg st="5" end="5"/>
                                            </p:txEl>
                                          </p:spTgt>
                                        </p:tgtEl>
                                        <p:attrNameLst>
                                          <p:attrName>style.visibility</p:attrName>
                                        </p:attrNameLst>
                                      </p:cBhvr>
                                      <p:to>
                                        <p:strVal val="visible"/>
                                      </p:to>
                                    </p:set>
                                    <p:animEffect transition="in" filter="checkerboard(across)">
                                      <p:cBhvr>
                                        <p:cTn id="35" dur="500"/>
                                        <p:tgtEl>
                                          <p:spTgt spid="92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13</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State of the art on explicit GEM</a:t>
              </a:r>
              <a:endParaRPr lang="en-US" b="1" dirty="0">
                <a:latin typeface="+mn-lt"/>
              </a:endParaRPr>
            </a:p>
          </p:txBody>
        </p:sp>
      </p:grpSp>
      <p:sp>
        <p:nvSpPr>
          <p:cNvPr id="9" name="Rectangle 13"/>
          <p:cNvSpPr>
            <a:spLocks noChangeArrowheads="1"/>
          </p:cNvSpPr>
          <p:nvPr/>
        </p:nvSpPr>
        <p:spPr bwMode="auto">
          <a:xfrm>
            <a:off x="746051" y="1539174"/>
            <a:ext cx="7632848" cy="1684692"/>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latin typeface="+mn-lt"/>
              </a:rPr>
              <a:t>Graph probing based methods</a:t>
            </a:r>
          </a:p>
          <a:p>
            <a:pPr marL="91440" indent="-342900" algn="just">
              <a:lnSpc>
                <a:spcPct val="150000"/>
              </a:lnSpc>
              <a:buFont typeface="Wingdings" pitchFamily="2" charset="2"/>
              <a:buChar char="v"/>
            </a:pPr>
            <a:r>
              <a:rPr lang="en-US" sz="2400" b="1" dirty="0" smtClean="0">
                <a:latin typeface="+mn-lt"/>
              </a:rPr>
              <a:t>Spectral based graph embedding</a:t>
            </a:r>
            <a:endParaRPr lang="en-US" sz="1600" dirty="0" smtClean="0">
              <a:latin typeface="+mn-lt"/>
            </a:endParaRPr>
          </a:p>
          <a:p>
            <a:pPr marL="91440" indent="-342900" algn="just">
              <a:lnSpc>
                <a:spcPct val="150000"/>
              </a:lnSpc>
              <a:buFont typeface="Wingdings" pitchFamily="2" charset="2"/>
              <a:buChar char="v"/>
            </a:pPr>
            <a:r>
              <a:rPr lang="en-US" sz="2400" b="1" dirty="0" smtClean="0">
                <a:latin typeface="+mn-lt"/>
              </a:rPr>
              <a:t>Dissimilarity based graph embedding</a:t>
            </a:r>
            <a:endParaRPr lang="en-US" sz="1200" dirty="0" smtClean="0">
              <a:latin typeface="Verdana" pitchFamily="34" charset="0"/>
            </a:endParaRPr>
          </a:p>
        </p:txBody>
      </p:sp>
      <p:sp>
        <p:nvSpPr>
          <p:cNvPr id="14" name="TextBox 13"/>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o </a:t>
            </a:r>
            <a:r>
              <a:rPr lang="fr-FR" sz="14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a:solidFill>
                <a:schemeClr val="bg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Left)">
                                      <p:cBhvr>
                                        <p:cTn id="7" dur="500"/>
                                        <p:tgtEl>
                                          <p:spTgt spid="9">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slide(fromLeft)">
                                      <p:cBhvr>
                                        <p:cTn id="11" dur="500"/>
                                        <p:tgtEl>
                                          <p:spTgt spid="9">
                                            <p:txEl>
                                              <p:pRg st="1" end="1"/>
                                            </p:txEl>
                                          </p:spTgt>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slide(fromLeft)">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14</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State of the art on explicit GEM</a:t>
              </a:r>
              <a:endParaRPr lang="en-US" b="1" dirty="0">
                <a:latin typeface="+mn-lt"/>
              </a:endParaRPr>
            </a:p>
          </p:txBody>
        </p:sp>
      </p:grpSp>
      <p:sp>
        <p:nvSpPr>
          <p:cNvPr id="9" name="Rectangle 13"/>
          <p:cNvSpPr>
            <a:spLocks noChangeArrowheads="1"/>
          </p:cNvSpPr>
          <p:nvPr/>
        </p:nvSpPr>
        <p:spPr bwMode="auto">
          <a:xfrm>
            <a:off x="746051" y="1539174"/>
            <a:ext cx="7632848" cy="2123658"/>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solidFill>
                  <a:srgbClr val="0000FF"/>
                </a:solidFill>
                <a:latin typeface="+mn-lt"/>
              </a:rPr>
              <a:t>Graph probing based methods</a:t>
            </a:r>
          </a:p>
          <a:p>
            <a:pPr marL="548640" lvl="1" indent="-342900" algn="just">
              <a:lnSpc>
                <a:spcPct val="150000"/>
              </a:lnSpc>
            </a:pPr>
            <a:r>
              <a:rPr lang="en-US" sz="1600" dirty="0" smtClean="0">
                <a:latin typeface="+mn-lt"/>
              </a:rPr>
              <a:t>[Wiener, 1947] </a:t>
            </a:r>
            <a:r>
              <a:rPr lang="fr-FR" sz="1600" dirty="0" smtClean="0"/>
              <a:t>[Papadopoulos et al., 1999] </a:t>
            </a:r>
            <a:r>
              <a:rPr lang="it-IT" sz="1600" dirty="0" smtClean="0"/>
              <a:t>[Gibert et al., 2011] </a:t>
            </a:r>
            <a:r>
              <a:rPr lang="fr-FR" sz="1600" dirty="0" smtClean="0"/>
              <a:t>[Sidere, 2012]</a:t>
            </a:r>
            <a:endParaRPr lang="en-US" sz="1600" dirty="0" smtClean="0">
              <a:latin typeface="+mn-lt"/>
            </a:endParaRPr>
          </a:p>
          <a:p>
            <a:pPr marL="91440" indent="-342900" algn="just">
              <a:lnSpc>
                <a:spcPct val="150000"/>
              </a:lnSpc>
              <a:buFont typeface="Wingdings" pitchFamily="2" charset="2"/>
              <a:buChar char="v"/>
            </a:pPr>
            <a:r>
              <a:rPr lang="en-US" sz="2400" b="1" dirty="0" smtClean="0">
                <a:solidFill>
                  <a:schemeClr val="bg1">
                    <a:lumMod val="50000"/>
                  </a:schemeClr>
                </a:solidFill>
                <a:latin typeface="+mn-lt"/>
              </a:rPr>
              <a:t>Spectral based graph embedding</a:t>
            </a:r>
            <a:endParaRPr lang="en-US" sz="1600" dirty="0" smtClean="0">
              <a:solidFill>
                <a:schemeClr val="bg1">
                  <a:lumMod val="50000"/>
                </a:schemeClr>
              </a:solidFill>
              <a:latin typeface="+mn-lt"/>
            </a:endParaRPr>
          </a:p>
          <a:p>
            <a:pPr marL="91440" indent="-342900" algn="just">
              <a:lnSpc>
                <a:spcPct val="150000"/>
              </a:lnSpc>
              <a:buFont typeface="Wingdings" pitchFamily="2" charset="2"/>
              <a:buChar char="v"/>
            </a:pPr>
            <a:r>
              <a:rPr lang="en-US" sz="2400" b="1" dirty="0" smtClean="0">
                <a:solidFill>
                  <a:schemeClr val="bg1">
                    <a:lumMod val="50000"/>
                  </a:schemeClr>
                </a:solidFill>
                <a:latin typeface="+mn-lt"/>
              </a:rPr>
              <a:t>Dissimilarity based graph embedding</a:t>
            </a:r>
            <a:endParaRPr lang="en-US" sz="1200" dirty="0" smtClean="0">
              <a:solidFill>
                <a:schemeClr val="bg1">
                  <a:lumMod val="50000"/>
                </a:schemeClr>
              </a:solidFill>
              <a:latin typeface="Verdana" pitchFamily="34" charset="0"/>
            </a:endParaRPr>
          </a:p>
        </p:txBody>
      </p:sp>
      <p:pic>
        <p:nvPicPr>
          <p:cNvPr id="347137" name="Picture 1"/>
          <p:cNvPicPr>
            <a:picLocks noChangeAspect="1" noChangeArrowheads="1"/>
          </p:cNvPicPr>
          <p:nvPr/>
        </p:nvPicPr>
        <p:blipFill>
          <a:blip r:embed="rId3" cstate="print"/>
          <a:srcRect/>
          <a:stretch>
            <a:fillRect/>
          </a:stretch>
        </p:blipFill>
        <p:spPr bwMode="auto">
          <a:xfrm>
            <a:off x="795130" y="4734145"/>
            <a:ext cx="1571625" cy="962025"/>
          </a:xfrm>
          <a:prstGeom prst="rect">
            <a:avLst/>
          </a:prstGeom>
          <a:noFill/>
          <a:ln w="9525">
            <a:noFill/>
            <a:miter lim="800000"/>
            <a:headEnd/>
            <a:tailEnd/>
          </a:ln>
        </p:spPr>
      </p:pic>
      <p:sp>
        <p:nvSpPr>
          <p:cNvPr id="13" name="TextBox 12"/>
          <p:cNvSpPr txBox="1"/>
          <p:nvPr/>
        </p:nvSpPr>
        <p:spPr>
          <a:xfrm>
            <a:off x="5910363" y="4755920"/>
            <a:ext cx="2307042" cy="923330"/>
          </a:xfrm>
          <a:prstGeom prst="rect">
            <a:avLst/>
          </a:prstGeom>
          <a:noFill/>
        </p:spPr>
        <p:txBody>
          <a:bodyPr wrap="none" rtlCol="0">
            <a:spAutoFit/>
          </a:bodyPr>
          <a:lstStyle/>
          <a:p>
            <a:r>
              <a:rPr lang="fr-FR" dirty="0" smtClean="0">
                <a:latin typeface="+mn-lt"/>
              </a:rPr>
              <a:t>number of nodes = 6</a:t>
            </a:r>
          </a:p>
          <a:p>
            <a:r>
              <a:rPr lang="fr-FR" dirty="0" smtClean="0">
                <a:latin typeface="+mn-lt"/>
              </a:rPr>
              <a:t>number of edges = 5</a:t>
            </a:r>
          </a:p>
          <a:p>
            <a:r>
              <a:rPr lang="fr-FR" dirty="0" smtClean="0">
                <a:latin typeface="+mn-lt"/>
              </a:rPr>
              <a:t>etc.</a:t>
            </a:r>
            <a:endParaRPr lang="fr-FR" b="1" dirty="0">
              <a:latin typeface="+mn-lt"/>
            </a:endParaRPr>
          </a:p>
        </p:txBody>
      </p:sp>
      <p:cxnSp>
        <p:nvCxnSpPr>
          <p:cNvPr id="15" name="Straight Arrow Connector 14"/>
          <p:cNvCxnSpPr/>
          <p:nvPr/>
        </p:nvCxnSpPr>
        <p:spPr>
          <a:xfrm>
            <a:off x="3491880" y="5812677"/>
            <a:ext cx="14478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55368" y="5894983"/>
            <a:ext cx="1255472" cy="369332"/>
          </a:xfrm>
          <a:prstGeom prst="rect">
            <a:avLst/>
          </a:prstGeom>
          <a:noFill/>
        </p:spPr>
        <p:txBody>
          <a:bodyPr wrap="none" rtlCol="0">
            <a:spAutoFit/>
          </a:bodyPr>
          <a:lstStyle/>
          <a:p>
            <a:r>
              <a:rPr lang="fr-FR" b="1" dirty="0" smtClean="0">
                <a:latin typeface="+mn-lt"/>
              </a:rPr>
              <a:t>v = 6,5, …</a:t>
            </a:r>
            <a:endParaRPr lang="fr-FR" b="1" dirty="0">
              <a:latin typeface="+mn-lt"/>
            </a:endParaRPr>
          </a:p>
        </p:txBody>
      </p:sp>
      <p:sp>
        <p:nvSpPr>
          <p:cNvPr id="14" name="TextBox 13"/>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o </a:t>
            </a:r>
            <a:r>
              <a:rPr lang="fr-FR" sz="14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a:solidFill>
                <a:schemeClr val="bg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47137"/>
                                        </p:tgtEl>
                                        <p:attrNameLst>
                                          <p:attrName>style.visibility</p:attrName>
                                        </p:attrNameLst>
                                      </p:cBhvr>
                                      <p:to>
                                        <p:strVal val="visible"/>
                                      </p:to>
                                    </p:set>
                                    <p:animEffect transition="in" filter="slide(fromTop)">
                                      <p:cBhvr>
                                        <p:cTn id="11" dur="500"/>
                                        <p:tgtEl>
                                          <p:spTgt spid="347137"/>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To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15</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State of the art on explicit GEM</a:t>
              </a:r>
              <a:endParaRPr lang="en-US" b="1" dirty="0">
                <a:latin typeface="+mn-lt"/>
              </a:endParaRPr>
            </a:p>
          </p:txBody>
        </p:sp>
      </p:grpSp>
      <p:sp>
        <p:nvSpPr>
          <p:cNvPr id="9" name="Rectangle 13"/>
          <p:cNvSpPr>
            <a:spLocks noChangeArrowheads="1"/>
          </p:cNvSpPr>
          <p:nvPr/>
        </p:nvSpPr>
        <p:spPr bwMode="auto">
          <a:xfrm>
            <a:off x="746051" y="1539174"/>
            <a:ext cx="7632848" cy="2539157"/>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solidFill>
                  <a:schemeClr val="bg1">
                    <a:lumMod val="50000"/>
                  </a:schemeClr>
                </a:solidFill>
                <a:latin typeface="+mn-lt"/>
              </a:rPr>
              <a:t>Graph probing based methods</a:t>
            </a:r>
          </a:p>
          <a:p>
            <a:pPr marL="548640" lvl="1" indent="-342900" algn="just">
              <a:lnSpc>
                <a:spcPct val="150000"/>
              </a:lnSpc>
            </a:pPr>
            <a:r>
              <a:rPr lang="en-US" sz="1600" dirty="0" smtClean="0">
                <a:solidFill>
                  <a:schemeClr val="bg1">
                    <a:lumMod val="50000"/>
                  </a:schemeClr>
                </a:solidFill>
                <a:latin typeface="+mn-lt"/>
              </a:rPr>
              <a:t>[Wiener, 1947] </a:t>
            </a:r>
            <a:r>
              <a:rPr lang="fr-FR" sz="1600" dirty="0" smtClean="0">
                <a:solidFill>
                  <a:schemeClr val="bg1">
                    <a:lumMod val="50000"/>
                  </a:schemeClr>
                </a:solidFill>
              </a:rPr>
              <a:t>[Papadopoulos et al., 1999] </a:t>
            </a:r>
            <a:r>
              <a:rPr lang="it-IT" sz="1600" dirty="0" smtClean="0">
                <a:solidFill>
                  <a:schemeClr val="bg1">
                    <a:lumMod val="50000"/>
                  </a:schemeClr>
                </a:solidFill>
              </a:rPr>
              <a:t>[Gibert et al., 2011] </a:t>
            </a:r>
            <a:r>
              <a:rPr lang="fr-FR" sz="1600" dirty="0" smtClean="0">
                <a:solidFill>
                  <a:schemeClr val="bg1">
                    <a:lumMod val="50000"/>
                  </a:schemeClr>
                </a:solidFill>
              </a:rPr>
              <a:t>[Sidere, 2012]</a:t>
            </a:r>
            <a:endParaRPr lang="en-US" sz="1600" dirty="0" smtClean="0">
              <a:solidFill>
                <a:schemeClr val="bg1">
                  <a:lumMod val="50000"/>
                </a:schemeClr>
              </a:solidFill>
              <a:latin typeface="+mn-lt"/>
            </a:endParaRPr>
          </a:p>
          <a:p>
            <a:pPr marL="91440" indent="-342900" algn="just">
              <a:lnSpc>
                <a:spcPct val="150000"/>
              </a:lnSpc>
              <a:buFont typeface="Wingdings" pitchFamily="2" charset="2"/>
              <a:buChar char="v"/>
            </a:pPr>
            <a:r>
              <a:rPr lang="en-US" sz="2400" b="1" dirty="0" smtClean="0">
                <a:solidFill>
                  <a:srgbClr val="0000FF"/>
                </a:solidFill>
                <a:latin typeface="+mn-lt"/>
              </a:rPr>
              <a:t>Spectral based graph embedding</a:t>
            </a:r>
          </a:p>
          <a:p>
            <a:pPr marL="548640" lvl="1" indent="-342900" algn="just">
              <a:lnSpc>
                <a:spcPct val="150000"/>
              </a:lnSpc>
            </a:pPr>
            <a:r>
              <a:rPr lang="fr-FR" sz="1600" dirty="0" smtClean="0"/>
              <a:t>[Harchaoui, 2007</a:t>
            </a:r>
            <a:r>
              <a:rPr lang="en-US" sz="1600" dirty="0" smtClean="0">
                <a:latin typeface="+mn-lt"/>
              </a:rPr>
              <a:t>] </a:t>
            </a:r>
            <a:r>
              <a:rPr lang="fr-FR" sz="1600" dirty="0" smtClean="0"/>
              <a:t>[Luo et al., 2003] [Robleskelly and Hancock, 2007]</a:t>
            </a:r>
            <a:endParaRPr lang="en-US" sz="1600" dirty="0" smtClean="0">
              <a:latin typeface="+mn-lt"/>
            </a:endParaRPr>
          </a:p>
          <a:p>
            <a:pPr marL="91440" indent="-342900" algn="just">
              <a:lnSpc>
                <a:spcPct val="150000"/>
              </a:lnSpc>
              <a:buFont typeface="Wingdings" pitchFamily="2" charset="2"/>
              <a:buChar char="v"/>
            </a:pPr>
            <a:r>
              <a:rPr lang="en-US" sz="2400" b="1" dirty="0" smtClean="0">
                <a:solidFill>
                  <a:schemeClr val="bg1">
                    <a:lumMod val="50000"/>
                  </a:schemeClr>
                </a:solidFill>
                <a:latin typeface="+mn-lt"/>
              </a:rPr>
              <a:t>Dissimilarity based graph embedding</a:t>
            </a:r>
            <a:endParaRPr lang="en-US" sz="1200" dirty="0" smtClean="0">
              <a:solidFill>
                <a:schemeClr val="bg1">
                  <a:lumMod val="50000"/>
                </a:schemeClr>
              </a:solidFill>
              <a:latin typeface="Verdana" pitchFamily="34" charset="0"/>
            </a:endParaRPr>
          </a:p>
        </p:txBody>
      </p:sp>
      <p:pic>
        <p:nvPicPr>
          <p:cNvPr id="14" name="Picture 1"/>
          <p:cNvPicPr>
            <a:picLocks noChangeAspect="1" noChangeArrowheads="1"/>
          </p:cNvPicPr>
          <p:nvPr/>
        </p:nvPicPr>
        <p:blipFill>
          <a:blip r:embed="rId3" cstate="print"/>
          <a:srcRect/>
          <a:stretch>
            <a:fillRect/>
          </a:stretch>
        </p:blipFill>
        <p:spPr bwMode="auto">
          <a:xfrm>
            <a:off x="206515" y="4734145"/>
            <a:ext cx="1571625" cy="962025"/>
          </a:xfrm>
          <a:prstGeom prst="rect">
            <a:avLst/>
          </a:prstGeom>
          <a:noFill/>
          <a:ln w="9525">
            <a:noFill/>
            <a:miter lim="800000"/>
            <a:headEnd/>
            <a:tailEnd/>
          </a:ln>
        </p:spPr>
      </p:pic>
      <p:graphicFrame>
        <p:nvGraphicFramePr>
          <p:cNvPr id="16" name="Table 15"/>
          <p:cNvGraphicFramePr>
            <a:graphicFrameLocks noGrp="1"/>
          </p:cNvGraphicFramePr>
          <p:nvPr/>
        </p:nvGraphicFramePr>
        <p:xfrm>
          <a:off x="2186975" y="4249775"/>
          <a:ext cx="2160000" cy="2194560"/>
        </p:xfrm>
        <a:graphic>
          <a:graphicData uri="http://schemas.openxmlformats.org/drawingml/2006/table">
            <a:tbl>
              <a:tblPr firstRow="1" bandRow="1">
                <a:tableStyleId>{5940675A-B579-460E-94D1-54222C63F5DA}</a:tableStyleId>
              </a:tblPr>
              <a:tblGrid>
                <a:gridCol w="360000"/>
                <a:gridCol w="360000"/>
                <a:gridCol w="360000"/>
                <a:gridCol w="360000"/>
                <a:gridCol w="360000"/>
                <a:gridCol w="360000"/>
              </a:tblGrid>
              <a:tr h="360000">
                <a:tc>
                  <a:txBody>
                    <a:bodyPr/>
                    <a:lstStyle/>
                    <a:p>
                      <a:endParaRPr lang="fr-FR" dirty="0"/>
                    </a:p>
                  </a:txBody>
                  <a:tcPr/>
                </a:tc>
                <a:tc>
                  <a:txBody>
                    <a:bodyPr/>
                    <a:lstStyle/>
                    <a:p>
                      <a:r>
                        <a:rPr lang="fr-FR" dirty="0" smtClean="0"/>
                        <a:t>1</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360000">
                <a:tc>
                  <a:txBody>
                    <a:bodyPr/>
                    <a:lstStyle/>
                    <a:p>
                      <a:r>
                        <a:rPr lang="fr-FR" dirty="0" smtClean="0"/>
                        <a:t>1</a:t>
                      </a:r>
                      <a:endParaRPr lang="fr-FR" dirty="0"/>
                    </a:p>
                  </a:txBody>
                  <a:tcPr/>
                </a:tc>
                <a:tc>
                  <a:txBody>
                    <a:bodyPr/>
                    <a:lstStyle/>
                    <a:p>
                      <a:endParaRPr lang="fr-FR" dirty="0"/>
                    </a:p>
                  </a:txBody>
                  <a:tcPr/>
                </a:tc>
                <a:tc>
                  <a:txBody>
                    <a:bodyPr/>
                    <a:lstStyle/>
                    <a:p>
                      <a:r>
                        <a:rPr lang="fr-FR" dirty="0" smtClean="0"/>
                        <a:t>1</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360000">
                <a:tc>
                  <a:txBody>
                    <a:bodyPr/>
                    <a:lstStyle/>
                    <a:p>
                      <a:endParaRPr lang="fr-FR" dirty="0"/>
                    </a:p>
                  </a:txBody>
                  <a:tcPr/>
                </a:tc>
                <a:tc>
                  <a:txBody>
                    <a:bodyPr/>
                    <a:lstStyle/>
                    <a:p>
                      <a:r>
                        <a:rPr lang="fr-FR" dirty="0" smtClean="0"/>
                        <a:t>1</a:t>
                      </a:r>
                      <a:endParaRPr lang="fr-FR" dirty="0"/>
                    </a:p>
                  </a:txBody>
                  <a:tcPr/>
                </a:tc>
                <a:tc>
                  <a:txBody>
                    <a:bodyPr/>
                    <a:lstStyle/>
                    <a:p>
                      <a:endParaRPr lang="fr-FR" dirty="0"/>
                    </a:p>
                  </a:txBody>
                  <a:tcPr/>
                </a:tc>
                <a:tc>
                  <a:txBody>
                    <a:bodyPr/>
                    <a:lstStyle/>
                    <a:p>
                      <a:r>
                        <a:rPr lang="fr-FR" dirty="0" smtClean="0"/>
                        <a:t>1</a:t>
                      </a:r>
                      <a:endParaRPr lang="fr-FR" dirty="0"/>
                    </a:p>
                  </a:txBody>
                  <a:tcPr/>
                </a:tc>
                <a:tc>
                  <a:txBody>
                    <a:bodyPr/>
                    <a:lstStyle/>
                    <a:p>
                      <a:endParaRPr lang="fr-FR" dirty="0"/>
                    </a:p>
                  </a:txBody>
                  <a:tcPr/>
                </a:tc>
                <a:tc>
                  <a:txBody>
                    <a:bodyPr/>
                    <a:lstStyle/>
                    <a:p>
                      <a:endParaRPr lang="fr-FR" dirty="0"/>
                    </a:p>
                  </a:txBody>
                  <a:tcPr/>
                </a:tc>
              </a:tr>
              <a:tr h="360000">
                <a:tc>
                  <a:txBody>
                    <a:bodyPr/>
                    <a:lstStyle/>
                    <a:p>
                      <a:endParaRPr lang="fr-FR" dirty="0"/>
                    </a:p>
                  </a:txBody>
                  <a:tcPr/>
                </a:tc>
                <a:tc>
                  <a:txBody>
                    <a:bodyPr/>
                    <a:lstStyle/>
                    <a:p>
                      <a:endParaRPr lang="fr-FR" dirty="0"/>
                    </a:p>
                  </a:txBody>
                  <a:tcPr/>
                </a:tc>
                <a:tc>
                  <a:txBody>
                    <a:bodyPr/>
                    <a:lstStyle/>
                    <a:p>
                      <a:r>
                        <a:rPr lang="fr-FR" dirty="0" smtClean="0"/>
                        <a:t>1</a:t>
                      </a:r>
                      <a:endParaRPr lang="fr-FR" dirty="0"/>
                    </a:p>
                  </a:txBody>
                  <a:tcPr/>
                </a:tc>
                <a:tc>
                  <a:txBody>
                    <a:bodyPr/>
                    <a:lstStyle/>
                    <a:p>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r>
              <a:tr h="36000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r>
                        <a:rPr lang="fr-FR" dirty="0" smtClean="0"/>
                        <a:t>1</a:t>
                      </a:r>
                      <a:endParaRPr lang="fr-FR" dirty="0"/>
                    </a:p>
                  </a:txBody>
                  <a:tcPr/>
                </a:tc>
                <a:tc>
                  <a:txBody>
                    <a:bodyPr/>
                    <a:lstStyle/>
                    <a:p>
                      <a:endParaRPr lang="fr-FR" dirty="0"/>
                    </a:p>
                  </a:txBody>
                  <a:tcPr/>
                </a:tc>
                <a:tc>
                  <a:txBody>
                    <a:bodyPr/>
                    <a:lstStyle/>
                    <a:p>
                      <a:endParaRPr lang="fr-FR" dirty="0"/>
                    </a:p>
                  </a:txBody>
                  <a:tcPr/>
                </a:tc>
              </a:tr>
              <a:tr h="36000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r>
                        <a:rPr lang="fr-FR" dirty="0" smtClean="0"/>
                        <a:t>1</a:t>
                      </a:r>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18" name="TextBox 17"/>
          <p:cNvSpPr txBox="1"/>
          <p:nvPr/>
        </p:nvSpPr>
        <p:spPr>
          <a:xfrm>
            <a:off x="4797025" y="4464984"/>
            <a:ext cx="4262705" cy="1754326"/>
          </a:xfrm>
          <a:prstGeom prst="rect">
            <a:avLst/>
          </a:prstGeom>
          <a:noFill/>
        </p:spPr>
        <p:txBody>
          <a:bodyPr wrap="none" rtlCol="0">
            <a:spAutoFit/>
          </a:bodyPr>
          <a:lstStyle/>
          <a:p>
            <a:pPr>
              <a:lnSpc>
                <a:spcPct val="150000"/>
              </a:lnSpc>
            </a:pPr>
            <a:r>
              <a:rPr lang="en-US" b="1" dirty="0" smtClean="0">
                <a:latin typeface="+mn-lt"/>
              </a:rPr>
              <a:t>Spectral graph theory employing the </a:t>
            </a:r>
          </a:p>
          <a:p>
            <a:pPr>
              <a:lnSpc>
                <a:spcPct val="150000"/>
              </a:lnSpc>
            </a:pPr>
            <a:r>
              <a:rPr lang="en-US" b="1" dirty="0" smtClean="0">
                <a:latin typeface="+mn-lt"/>
              </a:rPr>
              <a:t>adjacency and Laplacien matrices</a:t>
            </a:r>
          </a:p>
          <a:p>
            <a:pPr lvl="1">
              <a:lnSpc>
                <a:spcPct val="150000"/>
              </a:lnSpc>
            </a:pPr>
            <a:r>
              <a:rPr lang="en-US" dirty="0" smtClean="0">
                <a:latin typeface="+mn-lt"/>
              </a:rPr>
              <a:t>Eigen values and Eigen vectors</a:t>
            </a:r>
          </a:p>
          <a:p>
            <a:pPr lvl="1">
              <a:lnSpc>
                <a:spcPct val="150000"/>
              </a:lnSpc>
            </a:pPr>
            <a:r>
              <a:rPr lang="en-US" dirty="0" smtClean="0">
                <a:latin typeface="+mn-lt"/>
              </a:rPr>
              <a:t>PCA, ICA, MDS</a:t>
            </a:r>
            <a:endParaRPr lang="en-US" b="1" dirty="0">
              <a:latin typeface="+mn-lt"/>
            </a:endParaRPr>
          </a:p>
        </p:txBody>
      </p:sp>
      <p:sp>
        <p:nvSpPr>
          <p:cNvPr id="13" name="TextBox 12"/>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o </a:t>
            </a:r>
            <a:r>
              <a:rPr lang="fr-FR" sz="14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a:solidFill>
                <a:schemeClr val="bg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dissolve">
                                      <p:cBhvr>
                                        <p:cTn id="7" dur="500"/>
                                        <p:tgtEl>
                                          <p:spTgt spid="9">
                                            <p:txEl>
                                              <p:pRg st="3" end="3"/>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lide(fromTo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16</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State of the art on explicit GEM</a:t>
              </a:r>
              <a:endParaRPr lang="en-US" b="1" dirty="0">
                <a:latin typeface="+mn-lt"/>
              </a:endParaRPr>
            </a:p>
          </p:txBody>
        </p:sp>
      </p:grpSp>
      <p:sp>
        <p:nvSpPr>
          <p:cNvPr id="9" name="Rectangle 13"/>
          <p:cNvSpPr>
            <a:spLocks noChangeArrowheads="1"/>
          </p:cNvSpPr>
          <p:nvPr/>
        </p:nvSpPr>
        <p:spPr bwMode="auto">
          <a:xfrm>
            <a:off x="746051" y="1539174"/>
            <a:ext cx="7632848" cy="2862322"/>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solidFill>
                  <a:schemeClr val="bg1">
                    <a:lumMod val="50000"/>
                  </a:schemeClr>
                </a:solidFill>
                <a:latin typeface="+mn-lt"/>
              </a:rPr>
              <a:t>Graph probing based methods</a:t>
            </a:r>
          </a:p>
          <a:p>
            <a:pPr marL="548640" lvl="1" indent="-342900" algn="just">
              <a:lnSpc>
                <a:spcPct val="150000"/>
              </a:lnSpc>
            </a:pPr>
            <a:r>
              <a:rPr lang="en-US" sz="1600" dirty="0" smtClean="0">
                <a:solidFill>
                  <a:schemeClr val="bg1">
                    <a:lumMod val="50000"/>
                  </a:schemeClr>
                </a:solidFill>
                <a:latin typeface="+mn-lt"/>
              </a:rPr>
              <a:t>[Wiener, 1947] </a:t>
            </a:r>
            <a:r>
              <a:rPr lang="fr-FR" sz="1600" dirty="0" smtClean="0">
                <a:solidFill>
                  <a:schemeClr val="bg1">
                    <a:lumMod val="50000"/>
                  </a:schemeClr>
                </a:solidFill>
              </a:rPr>
              <a:t>[Papadopoulos et al., 1999] </a:t>
            </a:r>
            <a:r>
              <a:rPr lang="it-IT" sz="1600" dirty="0" smtClean="0">
                <a:solidFill>
                  <a:schemeClr val="bg1">
                    <a:lumMod val="50000"/>
                  </a:schemeClr>
                </a:solidFill>
              </a:rPr>
              <a:t>[Gibert et al., 2011] </a:t>
            </a:r>
            <a:r>
              <a:rPr lang="fr-FR" sz="1600" dirty="0" smtClean="0">
                <a:solidFill>
                  <a:schemeClr val="bg1">
                    <a:lumMod val="50000"/>
                  </a:schemeClr>
                </a:solidFill>
              </a:rPr>
              <a:t>[Sidere, 2012]</a:t>
            </a:r>
            <a:endParaRPr lang="en-US" sz="1600" dirty="0" smtClean="0">
              <a:solidFill>
                <a:schemeClr val="bg1">
                  <a:lumMod val="50000"/>
                </a:schemeClr>
              </a:solidFill>
              <a:latin typeface="+mn-lt"/>
            </a:endParaRPr>
          </a:p>
          <a:p>
            <a:pPr marL="91440" indent="-342900" algn="just">
              <a:lnSpc>
                <a:spcPct val="150000"/>
              </a:lnSpc>
              <a:buFont typeface="Wingdings" pitchFamily="2" charset="2"/>
              <a:buChar char="v"/>
            </a:pPr>
            <a:r>
              <a:rPr lang="en-US" sz="2400" b="1" dirty="0" smtClean="0">
                <a:solidFill>
                  <a:schemeClr val="bg1">
                    <a:lumMod val="50000"/>
                  </a:schemeClr>
                </a:solidFill>
                <a:latin typeface="+mn-lt"/>
              </a:rPr>
              <a:t>Spectral based graph embedding</a:t>
            </a:r>
          </a:p>
          <a:p>
            <a:pPr marL="548640" lvl="1" indent="-342900" algn="just">
              <a:lnSpc>
                <a:spcPct val="150000"/>
              </a:lnSpc>
            </a:pPr>
            <a:r>
              <a:rPr lang="fr-FR" sz="1600" dirty="0" smtClean="0">
                <a:solidFill>
                  <a:schemeClr val="bg1">
                    <a:lumMod val="50000"/>
                  </a:schemeClr>
                </a:solidFill>
              </a:rPr>
              <a:t>[Harchaoui, 2007</a:t>
            </a:r>
            <a:r>
              <a:rPr lang="en-US" sz="1600" dirty="0" smtClean="0">
                <a:solidFill>
                  <a:schemeClr val="bg1">
                    <a:lumMod val="50000"/>
                  </a:schemeClr>
                </a:solidFill>
                <a:latin typeface="+mn-lt"/>
              </a:rPr>
              <a:t>] </a:t>
            </a:r>
            <a:r>
              <a:rPr lang="fr-FR" sz="1600" dirty="0" smtClean="0">
                <a:solidFill>
                  <a:schemeClr val="bg1">
                    <a:lumMod val="50000"/>
                  </a:schemeClr>
                </a:solidFill>
              </a:rPr>
              <a:t>[Luo et al., 2003] [Robleskelly and Hancock, 2007]</a:t>
            </a:r>
            <a:endParaRPr lang="en-US" sz="1600" dirty="0" smtClean="0">
              <a:solidFill>
                <a:schemeClr val="bg1">
                  <a:lumMod val="50000"/>
                </a:schemeClr>
              </a:solidFill>
              <a:latin typeface="+mn-lt"/>
            </a:endParaRPr>
          </a:p>
          <a:p>
            <a:pPr marL="91440" indent="-342900" algn="just">
              <a:lnSpc>
                <a:spcPct val="150000"/>
              </a:lnSpc>
              <a:buFont typeface="Wingdings" pitchFamily="2" charset="2"/>
              <a:buChar char="v"/>
            </a:pPr>
            <a:r>
              <a:rPr lang="en-US" sz="2400" b="1" dirty="0" smtClean="0">
                <a:solidFill>
                  <a:srgbClr val="0000FF"/>
                </a:solidFill>
                <a:latin typeface="+mn-lt"/>
              </a:rPr>
              <a:t>Dissimilarity based graph embedding</a:t>
            </a:r>
          </a:p>
          <a:p>
            <a:pPr marL="548640" lvl="1" indent="-342900" algn="just">
              <a:lnSpc>
                <a:spcPct val="150000"/>
              </a:lnSpc>
            </a:pPr>
            <a:r>
              <a:rPr lang="fr-FR" sz="1600" dirty="0" smtClean="0"/>
              <a:t>[Pekalska et al., 2005] [Ferrer et al., 2008] [Riesen, 2010] [Bunke et al., 2011]</a:t>
            </a:r>
            <a:endParaRPr lang="en-US" sz="1600" dirty="0" smtClean="0"/>
          </a:p>
        </p:txBody>
      </p:sp>
      <p:cxnSp>
        <p:nvCxnSpPr>
          <p:cNvPr id="11" name="Straight Arrow Connector 10"/>
          <p:cNvCxnSpPr/>
          <p:nvPr/>
        </p:nvCxnSpPr>
        <p:spPr>
          <a:xfrm>
            <a:off x="2771800" y="5859270"/>
            <a:ext cx="14478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02070" y="6165013"/>
            <a:ext cx="2755883" cy="369332"/>
          </a:xfrm>
          <a:prstGeom prst="rect">
            <a:avLst/>
          </a:prstGeom>
          <a:noFill/>
        </p:spPr>
        <p:txBody>
          <a:bodyPr wrap="none" rtlCol="0">
            <a:spAutoFit/>
          </a:bodyPr>
          <a:lstStyle/>
          <a:p>
            <a:r>
              <a:rPr lang="fr-FR" b="1" dirty="0" smtClean="0">
                <a:latin typeface="+mn-lt"/>
              </a:rPr>
              <a:t>v = d(g, P1), d(g, P2), …</a:t>
            </a:r>
            <a:endParaRPr lang="fr-FR" b="1" dirty="0">
              <a:latin typeface="+mn-lt"/>
            </a:endParaRPr>
          </a:p>
        </p:txBody>
      </p:sp>
      <p:grpSp>
        <p:nvGrpSpPr>
          <p:cNvPr id="14" name="Group 13"/>
          <p:cNvGrpSpPr/>
          <p:nvPr/>
        </p:nvGrpSpPr>
        <p:grpSpPr>
          <a:xfrm>
            <a:off x="476545" y="5139190"/>
            <a:ext cx="1571625" cy="1260140"/>
            <a:chOff x="476545" y="5139190"/>
            <a:chExt cx="1571625" cy="1260140"/>
          </a:xfrm>
        </p:grpSpPr>
        <p:pic>
          <p:nvPicPr>
            <p:cNvPr id="10" name="Picture 1"/>
            <p:cNvPicPr>
              <a:picLocks noChangeAspect="1" noChangeArrowheads="1"/>
            </p:cNvPicPr>
            <p:nvPr/>
          </p:nvPicPr>
          <p:blipFill>
            <a:blip r:embed="rId3" cstate="print"/>
            <a:srcRect/>
            <a:stretch>
              <a:fillRect/>
            </a:stretch>
          </p:blipFill>
          <p:spPr bwMode="auto">
            <a:xfrm>
              <a:off x="476545" y="5139190"/>
              <a:ext cx="1571625" cy="962025"/>
            </a:xfrm>
            <a:prstGeom prst="rect">
              <a:avLst/>
            </a:prstGeom>
            <a:noFill/>
            <a:ln w="9525">
              <a:noFill/>
              <a:miter lim="800000"/>
              <a:headEnd/>
              <a:tailEnd/>
            </a:ln>
          </p:spPr>
        </p:pic>
        <p:sp>
          <p:nvSpPr>
            <p:cNvPr id="13" name="TextBox 12"/>
            <p:cNvSpPr txBox="1"/>
            <p:nvPr/>
          </p:nvSpPr>
          <p:spPr>
            <a:xfrm>
              <a:off x="1243759" y="6029998"/>
              <a:ext cx="312906" cy="369332"/>
            </a:xfrm>
            <a:prstGeom prst="rect">
              <a:avLst/>
            </a:prstGeom>
            <a:noFill/>
          </p:spPr>
          <p:txBody>
            <a:bodyPr wrap="none" rtlCol="0">
              <a:spAutoFit/>
            </a:bodyPr>
            <a:lstStyle/>
            <a:p>
              <a:r>
                <a:rPr lang="fr-FR" dirty="0" smtClean="0">
                  <a:latin typeface="+mn-lt"/>
                </a:rPr>
                <a:t>g</a:t>
              </a:r>
              <a:endParaRPr lang="fr-FR" dirty="0">
                <a:latin typeface="+mn-lt"/>
              </a:endParaRPr>
            </a:p>
          </p:txBody>
        </p:sp>
      </p:grpSp>
      <p:sp>
        <p:nvSpPr>
          <p:cNvPr id="15" name="TextBox 14"/>
          <p:cNvSpPr txBox="1"/>
          <p:nvPr/>
        </p:nvSpPr>
        <p:spPr>
          <a:xfrm>
            <a:off x="5375748" y="4561962"/>
            <a:ext cx="1941557" cy="1477328"/>
          </a:xfrm>
          <a:prstGeom prst="rect">
            <a:avLst/>
          </a:prstGeom>
          <a:noFill/>
        </p:spPr>
        <p:txBody>
          <a:bodyPr wrap="none" rtlCol="0">
            <a:spAutoFit/>
          </a:bodyPr>
          <a:lstStyle/>
          <a:p>
            <a:r>
              <a:rPr lang="fr-FR" dirty="0" smtClean="0">
                <a:latin typeface="+mn-lt"/>
              </a:rPr>
              <a:t>Prototype graphs</a:t>
            </a:r>
          </a:p>
          <a:p>
            <a:pPr algn="ctr"/>
            <a:r>
              <a:rPr lang="fr-FR" dirty="0" smtClean="0">
                <a:latin typeface="+mn-lt"/>
              </a:rPr>
              <a:t>P1</a:t>
            </a:r>
          </a:p>
          <a:p>
            <a:pPr algn="ctr"/>
            <a:r>
              <a:rPr lang="fr-FR" dirty="0" smtClean="0">
                <a:latin typeface="+mn-lt"/>
              </a:rPr>
              <a:t>P2</a:t>
            </a:r>
          </a:p>
          <a:p>
            <a:pPr algn="ctr"/>
            <a:r>
              <a:rPr lang="fr-FR" dirty="0" smtClean="0">
                <a:latin typeface="+mn-lt"/>
              </a:rPr>
              <a:t>P3 </a:t>
            </a:r>
          </a:p>
          <a:p>
            <a:pPr algn="ctr"/>
            <a:r>
              <a:rPr lang="fr-FR" dirty="0" smtClean="0">
                <a:latin typeface="+mn-lt"/>
              </a:rPr>
              <a:t>…</a:t>
            </a:r>
          </a:p>
        </p:txBody>
      </p:sp>
      <p:sp>
        <p:nvSpPr>
          <p:cNvPr id="16" name="TextBox 15"/>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o </a:t>
            </a:r>
            <a:r>
              <a:rPr lang="fr-FR" sz="14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a:solidFill>
                <a:schemeClr val="bg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dissolve">
                                      <p:cBhvr>
                                        <p:cTn id="7" dur="500"/>
                                        <p:tgtEl>
                                          <p:spTgt spid="9">
                                            <p:txEl>
                                              <p:pRg st="5" end="5"/>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lide(fromTo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17</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Limitations of existing methods</a:t>
              </a:r>
              <a:endParaRPr lang="en-US" b="1" dirty="0"/>
            </a:p>
          </p:txBody>
        </p:sp>
      </p:grpSp>
      <p:sp>
        <p:nvSpPr>
          <p:cNvPr id="10" name="Rectangle 13"/>
          <p:cNvSpPr>
            <a:spLocks noChangeArrowheads="1"/>
          </p:cNvSpPr>
          <p:nvPr/>
        </p:nvSpPr>
        <p:spPr bwMode="auto">
          <a:xfrm>
            <a:off x="251520" y="1988840"/>
            <a:ext cx="8640959" cy="4247317"/>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smtClean="0">
                <a:latin typeface="+mn-lt"/>
              </a:rPr>
              <a:t>Not many methods for both directed and undirected attributed graphs</a:t>
            </a:r>
          </a:p>
          <a:p>
            <a:pPr marL="548640" lvl="1" indent="-342900">
              <a:lnSpc>
                <a:spcPct val="150000"/>
              </a:lnSpc>
              <a:spcAft>
                <a:spcPts val="600"/>
              </a:spcAft>
              <a:buFont typeface="Wingdings" pitchFamily="2" charset="2"/>
              <a:buChar char="§"/>
            </a:pPr>
            <a:r>
              <a:rPr lang="en-US" sz="2000" dirty="0" smtClean="0"/>
              <a:t>No method explicitly addresses noise sensitivity of graphs</a:t>
            </a:r>
          </a:p>
          <a:p>
            <a:pPr marL="548640" lvl="1" indent="-342900">
              <a:lnSpc>
                <a:spcPct val="150000"/>
              </a:lnSpc>
              <a:spcAft>
                <a:spcPts val="600"/>
              </a:spcAft>
              <a:buFont typeface="Wingdings" pitchFamily="2" charset="2"/>
              <a:buChar char="§"/>
            </a:pPr>
            <a:r>
              <a:rPr lang="en-US" sz="2000" dirty="0" smtClean="0"/>
              <a:t>Expensive deployment to other application domains</a:t>
            </a:r>
          </a:p>
          <a:p>
            <a:pPr marL="548640" lvl="1" indent="-342900">
              <a:lnSpc>
                <a:spcPct val="150000"/>
              </a:lnSpc>
              <a:spcAft>
                <a:spcPts val="600"/>
              </a:spcAft>
              <a:buFont typeface="Wingdings" pitchFamily="2" charset="2"/>
              <a:buChar char="§"/>
            </a:pPr>
            <a:r>
              <a:rPr lang="en-US" sz="2000" dirty="0" smtClean="0"/>
              <a:t>Time complexity</a:t>
            </a:r>
          </a:p>
          <a:p>
            <a:pPr marL="548640" lvl="1" indent="-342900">
              <a:lnSpc>
                <a:spcPct val="150000"/>
              </a:lnSpc>
              <a:spcAft>
                <a:spcPts val="600"/>
              </a:spcAft>
              <a:buFont typeface="Wingdings" pitchFamily="2" charset="2"/>
              <a:buChar char="§"/>
            </a:pPr>
            <a:r>
              <a:rPr lang="en-US" sz="2000" dirty="0" smtClean="0">
                <a:latin typeface="+mn-lt"/>
              </a:rPr>
              <a:t>Loss of topological information</a:t>
            </a:r>
          </a:p>
          <a:p>
            <a:pPr marL="548640" lvl="1" indent="-342900">
              <a:lnSpc>
                <a:spcPct val="150000"/>
              </a:lnSpc>
              <a:spcAft>
                <a:spcPts val="600"/>
              </a:spcAft>
              <a:buFont typeface="Wingdings" pitchFamily="2" charset="2"/>
              <a:buChar char="§"/>
            </a:pPr>
            <a:r>
              <a:rPr lang="en-US" sz="2000" dirty="0" smtClean="0"/>
              <a:t>Loss of matching between nodes</a:t>
            </a:r>
          </a:p>
          <a:p>
            <a:pPr marL="548640" lvl="1" indent="-342900">
              <a:lnSpc>
                <a:spcPct val="150000"/>
              </a:lnSpc>
              <a:spcAft>
                <a:spcPts val="600"/>
              </a:spcAft>
              <a:buFont typeface="Wingdings" pitchFamily="2" charset="2"/>
              <a:buChar char="§"/>
            </a:pPr>
            <a:r>
              <a:rPr lang="en-US" sz="2000" dirty="0" smtClean="0"/>
              <a:t>No graph embedding based solution to answer high level semantic problems for graphs</a:t>
            </a:r>
          </a:p>
        </p:txBody>
      </p:sp>
      <p:sp>
        <p:nvSpPr>
          <p:cNvPr id="11" name="TextBox 10"/>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o </a:t>
            </a:r>
            <a:r>
              <a:rPr lang="fr-FR" sz="14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a:solidFill>
                <a:schemeClr val="bg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slide(from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slide(from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slide(from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slide(from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slide(from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slide(fromLeft)">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18</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Fuzzy Multilevel Graph Embedding</a:t>
              </a:r>
              <a:endParaRPr lang="en-US" b="1" dirty="0"/>
            </a:p>
          </p:txBody>
        </p:sp>
      </p:grpSp>
      <p:sp>
        <p:nvSpPr>
          <p:cNvPr id="9223" name="Rectangle 13"/>
          <p:cNvSpPr>
            <a:spLocks noChangeArrowheads="1"/>
          </p:cNvSpPr>
          <p:nvPr/>
        </p:nvSpPr>
        <p:spPr bwMode="auto">
          <a:xfrm>
            <a:off x="746051" y="1539174"/>
            <a:ext cx="7632848" cy="4755148"/>
          </a:xfrm>
          <a:prstGeom prst="rect">
            <a:avLst/>
          </a:prstGeom>
          <a:noFill/>
          <a:ln w="9525">
            <a:noFill/>
            <a:miter lim="800000"/>
            <a:headEnd/>
            <a:tailEnd/>
          </a:ln>
        </p:spPr>
        <p:txBody>
          <a:bodyPr wrap="square">
            <a:spAutoFit/>
          </a:bodyPr>
          <a:lstStyle/>
          <a:p>
            <a:pPr marL="360000" indent="-342900" algn="just">
              <a:lnSpc>
                <a:spcPct val="150000"/>
              </a:lnSpc>
              <a:buFont typeface="Wingdings" pitchFamily="2" charset="2"/>
              <a:buChar char="v"/>
            </a:pPr>
            <a:r>
              <a:rPr lang="en-US" sz="2000" b="1" dirty="0" smtClean="0">
                <a:solidFill>
                  <a:schemeClr val="bg1">
                    <a:lumMod val="50000"/>
                  </a:schemeClr>
                </a:solidFill>
                <a:latin typeface="+mn-lt"/>
              </a:rPr>
              <a:t>Introduction</a:t>
            </a:r>
          </a:p>
          <a:p>
            <a:pPr marL="360000" indent="-342900" algn="just">
              <a:lnSpc>
                <a:spcPct val="150000"/>
              </a:lnSpc>
              <a:buFont typeface="Wingdings" pitchFamily="2" charset="2"/>
              <a:buChar char="v"/>
            </a:pPr>
            <a:endParaRPr lang="en-US" sz="1000" b="1" dirty="0" smtClean="0">
              <a:latin typeface="+mn-lt"/>
            </a:endParaRPr>
          </a:p>
          <a:p>
            <a:pPr marL="360000" indent="-342900" algn="just">
              <a:lnSpc>
                <a:spcPct val="150000"/>
              </a:lnSpc>
              <a:buFont typeface="Wingdings" pitchFamily="2" charset="2"/>
              <a:buChar char="v"/>
            </a:pPr>
            <a:r>
              <a:rPr lang="en-US" sz="2000" b="1" dirty="0" smtClean="0">
                <a:solidFill>
                  <a:srgbClr val="0000FF"/>
                </a:solidFill>
                <a:latin typeface="+mn-lt"/>
              </a:rPr>
              <a:t>Fuzzy Multilevel Graph Embedding (FMGE)</a:t>
            </a:r>
          </a:p>
          <a:p>
            <a:pPr marL="817200" lvl="1" indent="-342900" algn="just">
              <a:lnSpc>
                <a:spcPct val="150000"/>
              </a:lnSpc>
              <a:buFont typeface="Wingdings" pitchFamily="2" charset="2"/>
              <a:buChar char="§"/>
            </a:pPr>
            <a:r>
              <a:rPr lang="en-US" dirty="0" smtClean="0">
                <a:solidFill>
                  <a:srgbClr val="0000FF"/>
                </a:solidFill>
                <a:latin typeface="+mn-lt"/>
              </a:rPr>
              <a:t>Method</a:t>
            </a:r>
          </a:p>
          <a:p>
            <a:pPr marL="817200" lvl="1" indent="-342900" algn="just">
              <a:lnSpc>
                <a:spcPct val="150000"/>
              </a:lnSpc>
              <a:buFont typeface="Wingdings" pitchFamily="2" charset="2"/>
              <a:buChar char="§"/>
            </a:pPr>
            <a:r>
              <a:rPr lang="en-US" dirty="0" smtClean="0">
                <a:solidFill>
                  <a:srgbClr val="0000FF"/>
                </a:solidFill>
                <a:latin typeface="+mn-lt"/>
              </a:rPr>
              <a:t>Experimental evaluation</a:t>
            </a:r>
          </a:p>
          <a:p>
            <a:pPr marL="817200" lvl="1" indent="-342900" algn="just">
              <a:lnSpc>
                <a:spcPct val="150000"/>
              </a:lnSpc>
              <a:buFont typeface="Wingdings" pitchFamily="2" charset="2"/>
              <a:buChar char="§"/>
            </a:pPr>
            <a:r>
              <a:rPr lang="en-US" dirty="0" smtClean="0">
                <a:solidFill>
                  <a:srgbClr val="0000FF"/>
                </a:solidFill>
                <a:latin typeface="+mn-lt"/>
              </a:rPr>
              <a:t>Application to symbol recognition</a:t>
            </a:r>
          </a:p>
          <a:p>
            <a:pPr marL="817200" lvl="1" indent="-342900" algn="just">
              <a:lnSpc>
                <a:spcPct val="150000"/>
              </a:lnSpc>
              <a:buFont typeface="Wingdings" pitchFamily="2" charset="2"/>
              <a:buChar char="§"/>
            </a:pPr>
            <a:r>
              <a:rPr lang="en-US" dirty="0" smtClean="0">
                <a:solidFill>
                  <a:srgbClr val="0000FF"/>
                </a:solidFill>
                <a:latin typeface="+mn-lt"/>
              </a:rPr>
              <a:t>Discussion</a:t>
            </a:r>
          </a:p>
          <a:p>
            <a:pPr marL="360000" indent="-342900" algn="just">
              <a:lnSpc>
                <a:spcPct val="150000"/>
              </a:lnSpc>
              <a:buFont typeface="Wingdings" pitchFamily="2" charset="2"/>
              <a:buChar char="v"/>
            </a:pPr>
            <a:endParaRPr lang="en-US" sz="1000" b="1" dirty="0" smtClean="0">
              <a:latin typeface="+mn-lt"/>
            </a:endParaRPr>
          </a:p>
          <a:p>
            <a:pPr marL="360000" indent="-342900" algn="just">
              <a:lnSpc>
                <a:spcPct val="150000"/>
              </a:lnSpc>
              <a:buFont typeface="Wingdings" pitchFamily="2" charset="2"/>
              <a:buChar char="v"/>
            </a:pPr>
            <a:r>
              <a:rPr lang="en-US" sz="2000" b="1" dirty="0" smtClean="0">
                <a:solidFill>
                  <a:schemeClr val="bg1">
                    <a:lumMod val="50000"/>
                  </a:schemeClr>
                </a:solidFill>
                <a:latin typeface="+mn-lt"/>
              </a:rPr>
              <a:t>Automatic indexing of graph repositories for graph retrieval and subgraph spotting</a:t>
            </a:r>
          </a:p>
          <a:p>
            <a:pPr marL="360000" indent="-342900" algn="just">
              <a:lnSpc>
                <a:spcPct val="150000"/>
              </a:lnSpc>
              <a:buFont typeface="Wingdings" pitchFamily="2" charset="2"/>
              <a:buChar char="v"/>
            </a:pPr>
            <a:endParaRPr lang="en-US" sz="1000" b="1" dirty="0" smtClean="0">
              <a:solidFill>
                <a:schemeClr val="bg1">
                  <a:lumMod val="50000"/>
                </a:schemeClr>
              </a:solidFill>
              <a:latin typeface="+mn-lt"/>
            </a:endParaRPr>
          </a:p>
          <a:p>
            <a:pPr marL="360000" indent="-342900" algn="just">
              <a:lnSpc>
                <a:spcPct val="150000"/>
              </a:lnSpc>
              <a:buFont typeface="Wingdings" pitchFamily="2" charset="2"/>
              <a:buChar char="v"/>
            </a:pPr>
            <a:r>
              <a:rPr lang="en-US" sz="2000" b="1" dirty="0" smtClean="0">
                <a:solidFill>
                  <a:schemeClr val="bg1">
                    <a:lumMod val="50000"/>
                  </a:schemeClr>
                </a:solidFill>
                <a:latin typeface="+mn-lt"/>
              </a:rPr>
              <a:t>Conclusions and future </a:t>
            </a:r>
            <a:r>
              <a:rPr lang="en-US" sz="2000" b="1" dirty="0" smtClean="0">
                <a:solidFill>
                  <a:schemeClr val="bg1">
                    <a:lumMod val="50000"/>
                  </a:schemeClr>
                </a:solidFill>
              </a:rPr>
              <a:t>research </a:t>
            </a:r>
            <a:r>
              <a:rPr lang="en-US" sz="2000" b="1" dirty="0" smtClean="0">
                <a:solidFill>
                  <a:schemeClr val="bg1">
                    <a:lumMod val="50000"/>
                  </a:schemeClr>
                </a:solidFill>
                <a:latin typeface="+mn-lt"/>
              </a:rPr>
              <a:t>challenges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2" end="2"/>
                                            </p:txEl>
                                          </p:spTgt>
                                        </p:tgtEl>
                                        <p:attrNameLst>
                                          <p:attrName>style.visibility</p:attrName>
                                        </p:attrNameLst>
                                      </p:cBhvr>
                                      <p:to>
                                        <p:strVal val="visible"/>
                                      </p:to>
                                    </p:set>
                                    <p:animEffect transition="in" filter="slide(fromLeft)">
                                      <p:cBhvr>
                                        <p:cTn id="7" dur="500"/>
                                        <p:tgtEl>
                                          <p:spTgt spid="9223">
                                            <p:txEl>
                                              <p:pRg st="2" end="2"/>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23">
                                            <p:txEl>
                                              <p:pRg st="3" end="3"/>
                                            </p:txEl>
                                          </p:spTgt>
                                        </p:tgtEl>
                                        <p:attrNameLst>
                                          <p:attrName>style.visibility</p:attrName>
                                        </p:attrNameLst>
                                      </p:cBhvr>
                                      <p:to>
                                        <p:strVal val="visible"/>
                                      </p:to>
                                    </p:set>
                                    <p:animEffect transition="in" filter="slide(fromTop)">
                                      <p:cBhvr>
                                        <p:cTn id="11" dur="500"/>
                                        <p:tgtEl>
                                          <p:spTgt spid="9223">
                                            <p:txEl>
                                              <p:pRg st="3" end="3"/>
                                            </p:txEl>
                                          </p:spTgt>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223">
                                            <p:txEl>
                                              <p:pRg st="4" end="4"/>
                                            </p:txEl>
                                          </p:spTgt>
                                        </p:tgtEl>
                                        <p:attrNameLst>
                                          <p:attrName>style.visibility</p:attrName>
                                        </p:attrNameLst>
                                      </p:cBhvr>
                                      <p:to>
                                        <p:strVal val="visible"/>
                                      </p:to>
                                    </p:set>
                                    <p:animEffect transition="in" filter="slide(fromTop)">
                                      <p:cBhvr>
                                        <p:cTn id="15" dur="500"/>
                                        <p:tgtEl>
                                          <p:spTgt spid="9223">
                                            <p:txEl>
                                              <p:pRg st="4" end="4"/>
                                            </p:txEl>
                                          </p:spTgt>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9223">
                                            <p:txEl>
                                              <p:pRg st="5" end="5"/>
                                            </p:txEl>
                                          </p:spTgt>
                                        </p:tgtEl>
                                        <p:attrNameLst>
                                          <p:attrName>style.visibility</p:attrName>
                                        </p:attrNameLst>
                                      </p:cBhvr>
                                      <p:to>
                                        <p:strVal val="visible"/>
                                      </p:to>
                                    </p:set>
                                    <p:animEffect transition="in" filter="slide(fromTop)">
                                      <p:cBhvr>
                                        <p:cTn id="19" dur="500"/>
                                        <p:tgtEl>
                                          <p:spTgt spid="9223">
                                            <p:txEl>
                                              <p:pRg st="5" end="5"/>
                                            </p:txEl>
                                          </p:spTgt>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9223">
                                            <p:txEl>
                                              <p:pRg st="6" end="6"/>
                                            </p:txEl>
                                          </p:spTgt>
                                        </p:tgtEl>
                                        <p:attrNameLst>
                                          <p:attrName>style.visibility</p:attrName>
                                        </p:attrNameLst>
                                      </p:cBhvr>
                                      <p:to>
                                        <p:strVal val="visible"/>
                                      </p:to>
                                    </p:set>
                                    <p:animEffect transition="in" filter="slide(fromTop)">
                                      <p:cBhvr>
                                        <p:cTn id="23" dur="500"/>
                                        <p:tgtEl>
                                          <p:spTgt spid="92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19</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FMGE</a:t>
              </a:r>
              <a:endParaRPr lang="en-US" b="1" dirty="0">
                <a:latin typeface="+mn-lt"/>
              </a:endParaRPr>
            </a:p>
          </p:txBody>
        </p:sp>
      </p:grpSp>
      <p:pic>
        <p:nvPicPr>
          <p:cNvPr id="10" name="Picture 2"/>
          <p:cNvPicPr>
            <a:picLocks noChangeAspect="1" noChangeArrowheads="1"/>
          </p:cNvPicPr>
          <p:nvPr/>
        </p:nvPicPr>
        <p:blipFill>
          <a:blip r:embed="rId3" cstate="print"/>
          <a:srcRect/>
          <a:stretch>
            <a:fillRect/>
          </a:stretch>
        </p:blipFill>
        <p:spPr bwMode="auto">
          <a:xfrm>
            <a:off x="2546775" y="3587260"/>
            <a:ext cx="4052888" cy="831850"/>
          </a:xfrm>
          <a:prstGeom prst="rect">
            <a:avLst/>
          </a:prstGeom>
          <a:noFill/>
          <a:ln w="9525">
            <a:noFill/>
            <a:miter lim="800000"/>
            <a:headEnd/>
            <a:tailEnd/>
          </a:ln>
        </p:spPr>
      </p:pic>
      <p:sp>
        <p:nvSpPr>
          <p:cNvPr id="12" name="Rectangle 13"/>
          <p:cNvSpPr>
            <a:spLocks noChangeArrowheads="1"/>
          </p:cNvSpPr>
          <p:nvPr/>
        </p:nvSpPr>
        <p:spPr bwMode="auto">
          <a:xfrm>
            <a:off x="746051" y="2346939"/>
            <a:ext cx="7632848" cy="958660"/>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
            </a:pPr>
            <a:r>
              <a:rPr lang="en-US" sz="2000" dirty="0" smtClean="0">
                <a:latin typeface="+mn-lt"/>
              </a:rPr>
              <a:t>Fuzzy Multilevel Graph Embedding (FMGE)</a:t>
            </a:r>
          </a:p>
          <a:p>
            <a:pPr marL="91440" indent="-342900" algn="just">
              <a:lnSpc>
                <a:spcPct val="150000"/>
              </a:lnSpc>
              <a:buFont typeface="Wingdings" pitchFamily="2" charset="2"/>
              <a:buChar char="§"/>
            </a:pPr>
            <a:r>
              <a:rPr lang="en-US" sz="2000" dirty="0" smtClean="0">
                <a:latin typeface="+mn-lt"/>
              </a:rPr>
              <a:t>Graph probing based explicit graph embedding method</a:t>
            </a:r>
          </a:p>
        </p:txBody>
      </p:sp>
      <p:sp>
        <p:nvSpPr>
          <p:cNvPr id="18" name="TextBox 17"/>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Left)">
                                      <p:cBhvr>
                                        <p:cTn id="7" dur="500"/>
                                        <p:tgtEl>
                                          <p:spTgt spid="12">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slide(fromLeft)">
                                      <p:cBhvr>
                                        <p:cTn id="11" dur="500"/>
                                        <p:tgtEl>
                                          <p:spTgt spid="12">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C_Logo.png"/>
          <p:cNvPicPr>
            <a:picLocks noChangeAspect="1"/>
          </p:cNvPicPr>
          <p:nvPr/>
        </p:nvPicPr>
        <p:blipFill>
          <a:blip r:embed="rId2" cstate="print"/>
          <a:stretch>
            <a:fillRect/>
          </a:stretch>
        </p:blipFill>
        <p:spPr>
          <a:xfrm>
            <a:off x="3175110" y="819070"/>
            <a:ext cx="2793780" cy="3240000"/>
          </a:xfrm>
          <a:prstGeom prst="rect">
            <a:avLst/>
          </a:prstGeom>
        </p:spPr>
      </p:pic>
      <p:sp>
        <p:nvSpPr>
          <p:cNvPr id="5" name="Rectangle 2"/>
          <p:cNvSpPr>
            <a:spLocks noChangeArrowheads="1"/>
          </p:cNvSpPr>
          <p:nvPr/>
        </p:nvSpPr>
        <p:spPr bwMode="auto">
          <a:xfrm>
            <a:off x="2043312" y="4464406"/>
            <a:ext cx="5043367" cy="677108"/>
          </a:xfrm>
          <a:prstGeom prst="rect">
            <a:avLst/>
          </a:prstGeom>
          <a:noFill/>
          <a:ln w="9525">
            <a:noFill/>
            <a:miter lim="800000"/>
            <a:headEnd/>
            <a:tailEnd/>
          </a:ln>
        </p:spPr>
        <p:txBody>
          <a:bodyPr wrap="none" anchor="ctr">
            <a:spAutoFit/>
          </a:bodyPr>
          <a:lstStyle/>
          <a:p>
            <a:pPr algn="ctr"/>
            <a:r>
              <a:rPr lang="en-US" sz="2000" b="1" dirty="0" smtClean="0">
                <a:latin typeface="+mn-lt"/>
              </a:rPr>
              <a:t>Higher Education Commission Pakistan</a:t>
            </a:r>
          </a:p>
          <a:p>
            <a:pPr algn="ctr"/>
            <a:r>
              <a:rPr lang="en-US" dirty="0" smtClean="0">
                <a:latin typeface="+mn-lt"/>
              </a:rPr>
              <a:t>www.hec.gov.pk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20</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FMGE</a:t>
              </a:r>
              <a:endParaRPr lang="en-US" b="1" dirty="0">
                <a:latin typeface="+mn-lt"/>
              </a:endParaRPr>
            </a:p>
          </p:txBody>
        </p:sp>
      </p:grpSp>
      <p:sp>
        <p:nvSpPr>
          <p:cNvPr id="16" name="Rectangle 13"/>
          <p:cNvSpPr>
            <a:spLocks noChangeArrowheads="1"/>
          </p:cNvSpPr>
          <p:nvPr/>
        </p:nvSpPr>
        <p:spPr bwMode="auto">
          <a:xfrm>
            <a:off x="251520" y="1583795"/>
            <a:ext cx="8325925" cy="496996"/>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
            </a:pPr>
            <a:r>
              <a:rPr lang="en-US" sz="2000" dirty="0" smtClean="0">
                <a:latin typeface="+mn-lt"/>
              </a:rPr>
              <a:t>Multilevel analysis of graph</a:t>
            </a:r>
          </a:p>
        </p:txBody>
      </p:sp>
      <p:grpSp>
        <p:nvGrpSpPr>
          <p:cNvPr id="10" name="Group 9"/>
          <p:cNvGrpSpPr/>
          <p:nvPr/>
        </p:nvGrpSpPr>
        <p:grpSpPr>
          <a:xfrm>
            <a:off x="1331641" y="2708920"/>
            <a:ext cx="6839999" cy="792000"/>
            <a:chOff x="16429037" y="10424319"/>
            <a:chExt cx="11201397" cy="1219200"/>
          </a:xfrm>
        </p:grpSpPr>
        <p:sp>
          <p:nvSpPr>
            <p:cNvPr id="11" name="Rectangle 10"/>
            <p:cNvSpPr/>
            <p:nvPr/>
          </p:nvSpPr>
          <p:spPr>
            <a:xfrm>
              <a:off x="16429037" y="10424319"/>
              <a:ext cx="3505199" cy="12192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Graph Level Information</a:t>
              </a:r>
            </a:p>
            <a:p>
              <a:pPr algn="ctr"/>
              <a:r>
                <a:rPr lang="en-US" sz="1600" b="1" dirty="0" smtClean="0">
                  <a:solidFill>
                    <a:schemeClr val="tx1"/>
                  </a:solidFill>
                </a:rPr>
                <a:t>[macro details]</a:t>
              </a:r>
              <a:endParaRPr lang="en-US" sz="1600" b="1" dirty="0">
                <a:solidFill>
                  <a:schemeClr val="tx1"/>
                </a:solidFill>
              </a:endParaRPr>
            </a:p>
          </p:txBody>
        </p:sp>
        <p:sp>
          <p:nvSpPr>
            <p:cNvPr id="12" name="Rectangle 11"/>
            <p:cNvSpPr/>
            <p:nvPr/>
          </p:nvSpPr>
          <p:spPr>
            <a:xfrm>
              <a:off x="19934236" y="10424319"/>
              <a:ext cx="3733800" cy="12192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Structural Level Information</a:t>
              </a:r>
            </a:p>
            <a:p>
              <a:pPr algn="ctr"/>
              <a:r>
                <a:rPr lang="en-US" sz="1600" b="1" dirty="0" smtClean="0">
                  <a:solidFill>
                    <a:schemeClr val="tx1"/>
                  </a:solidFill>
                </a:rPr>
                <a:t>[intermediate details]</a:t>
              </a:r>
              <a:endParaRPr lang="en-US" sz="1600" b="1" dirty="0">
                <a:solidFill>
                  <a:schemeClr val="tx1"/>
                </a:solidFill>
              </a:endParaRPr>
            </a:p>
          </p:txBody>
        </p:sp>
        <p:sp>
          <p:nvSpPr>
            <p:cNvPr id="13" name="Rectangle 12"/>
            <p:cNvSpPr/>
            <p:nvPr/>
          </p:nvSpPr>
          <p:spPr>
            <a:xfrm>
              <a:off x="23668034" y="10424319"/>
              <a:ext cx="3962400" cy="1219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Elementary Level Information</a:t>
              </a:r>
            </a:p>
            <a:p>
              <a:pPr algn="ctr"/>
              <a:r>
                <a:rPr lang="en-US" sz="1600" b="1" dirty="0" smtClean="0">
                  <a:solidFill>
                    <a:schemeClr val="tx1"/>
                  </a:solidFill>
                </a:rPr>
                <a:t>[micro details]</a:t>
              </a:r>
              <a:endParaRPr lang="en-US" sz="1600" b="1" dirty="0">
                <a:solidFill>
                  <a:schemeClr val="tx1"/>
                </a:solidFill>
              </a:endParaRPr>
            </a:p>
          </p:txBody>
        </p:sp>
      </p:grpSp>
      <p:sp>
        <p:nvSpPr>
          <p:cNvPr id="14" name="Rectangle 13"/>
          <p:cNvSpPr>
            <a:spLocks noChangeArrowheads="1"/>
          </p:cNvSpPr>
          <p:nvPr/>
        </p:nvSpPr>
        <p:spPr bwMode="auto">
          <a:xfrm>
            <a:off x="1331640" y="3891244"/>
            <a:ext cx="2115235" cy="584775"/>
          </a:xfrm>
          <a:prstGeom prst="rect">
            <a:avLst/>
          </a:prstGeom>
          <a:noFill/>
          <a:ln w="9525">
            <a:noFill/>
            <a:miter lim="800000"/>
            <a:headEnd/>
            <a:tailEnd/>
          </a:ln>
        </p:spPr>
        <p:txBody>
          <a:bodyPr wrap="square">
            <a:spAutoFit/>
          </a:bodyPr>
          <a:lstStyle/>
          <a:p>
            <a:pPr fontAlgn="t">
              <a:buFont typeface="Wingdings" pitchFamily="2" charset="2"/>
              <a:buChar char="ü"/>
            </a:pPr>
            <a:r>
              <a:rPr lang="en-US" sz="1600" dirty="0" smtClean="0">
                <a:latin typeface="+mn-lt"/>
              </a:rPr>
              <a:t> Graph order</a:t>
            </a:r>
            <a:endParaRPr lang="fr-FR" sz="1600" dirty="0" smtClean="0">
              <a:latin typeface="+mn-lt"/>
            </a:endParaRPr>
          </a:p>
          <a:p>
            <a:pPr fontAlgn="t">
              <a:buFont typeface="Wingdings" pitchFamily="2" charset="2"/>
              <a:buChar char="ü"/>
            </a:pPr>
            <a:r>
              <a:rPr lang="en-US" sz="1600" dirty="0" smtClean="0">
                <a:latin typeface="+mn-lt"/>
              </a:rPr>
              <a:t> Graph size</a:t>
            </a:r>
            <a:endParaRPr lang="en-US" sz="1600" dirty="0">
              <a:latin typeface="+mn-lt"/>
            </a:endParaRPr>
          </a:p>
        </p:txBody>
      </p:sp>
      <p:sp>
        <p:nvSpPr>
          <p:cNvPr id="15" name="Rectangle 14"/>
          <p:cNvSpPr>
            <a:spLocks noChangeArrowheads="1"/>
          </p:cNvSpPr>
          <p:nvPr/>
        </p:nvSpPr>
        <p:spPr bwMode="auto">
          <a:xfrm>
            <a:off x="3581891" y="3879050"/>
            <a:ext cx="4050450" cy="584775"/>
          </a:xfrm>
          <a:prstGeom prst="rect">
            <a:avLst/>
          </a:prstGeom>
          <a:noFill/>
          <a:ln w="9525">
            <a:noFill/>
            <a:miter lim="800000"/>
            <a:headEnd/>
            <a:tailEnd/>
          </a:ln>
        </p:spPr>
        <p:txBody>
          <a:bodyPr wrap="square">
            <a:spAutoFit/>
          </a:bodyPr>
          <a:lstStyle/>
          <a:p>
            <a:pPr fontAlgn="t">
              <a:buFont typeface="Wingdings" pitchFamily="2" charset="2"/>
              <a:buChar char="ü"/>
            </a:pPr>
            <a:r>
              <a:rPr lang="en-US" sz="1600" dirty="0" smtClean="0">
                <a:latin typeface="+mn-lt"/>
              </a:rPr>
              <a:t> Node degree</a:t>
            </a:r>
            <a:endParaRPr lang="fr-FR" sz="1600" dirty="0" smtClean="0">
              <a:latin typeface="+mn-lt"/>
            </a:endParaRPr>
          </a:p>
          <a:p>
            <a:pPr fontAlgn="t">
              <a:buFont typeface="Wingdings" pitchFamily="2" charset="2"/>
              <a:buChar char="ü"/>
            </a:pPr>
            <a:r>
              <a:rPr lang="en-US" sz="1600" dirty="0" smtClean="0">
                <a:latin typeface="+mn-lt"/>
              </a:rPr>
              <a:t> Homogeneity of subgraphs in graph</a:t>
            </a:r>
          </a:p>
        </p:txBody>
      </p:sp>
      <p:sp>
        <p:nvSpPr>
          <p:cNvPr id="17" name="Rectangle 16"/>
          <p:cNvSpPr>
            <a:spLocks noChangeArrowheads="1"/>
          </p:cNvSpPr>
          <p:nvPr/>
        </p:nvSpPr>
        <p:spPr bwMode="auto">
          <a:xfrm>
            <a:off x="6012160" y="3891244"/>
            <a:ext cx="2115235" cy="584775"/>
          </a:xfrm>
          <a:prstGeom prst="rect">
            <a:avLst/>
          </a:prstGeom>
          <a:noFill/>
          <a:ln w="9525">
            <a:noFill/>
            <a:miter lim="800000"/>
            <a:headEnd/>
            <a:tailEnd/>
          </a:ln>
        </p:spPr>
        <p:txBody>
          <a:bodyPr wrap="square">
            <a:spAutoFit/>
          </a:bodyPr>
          <a:lstStyle/>
          <a:p>
            <a:pPr fontAlgn="t">
              <a:buFont typeface="Wingdings" pitchFamily="2" charset="2"/>
              <a:buChar char="ü"/>
            </a:pPr>
            <a:r>
              <a:rPr lang="en-US" sz="1600" dirty="0" smtClean="0"/>
              <a:t> Node attributes</a:t>
            </a:r>
            <a:endParaRPr lang="fr-FR" sz="1600" dirty="0" smtClean="0"/>
          </a:p>
          <a:p>
            <a:pPr fontAlgn="t">
              <a:buFont typeface="Wingdings" pitchFamily="2" charset="2"/>
              <a:buChar char="ü"/>
            </a:pPr>
            <a:r>
              <a:rPr lang="en-US" sz="1600" dirty="0" smtClean="0"/>
              <a:t> Edge attributes</a:t>
            </a:r>
            <a:endParaRPr lang="en-US" sz="1600" dirty="0"/>
          </a:p>
        </p:txBody>
      </p:sp>
      <p:sp>
        <p:nvSpPr>
          <p:cNvPr id="18" name="TextBox 17"/>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lide(fromLeft)">
                                      <p:cBhvr>
                                        <p:cTn id="7" dur="500"/>
                                        <p:tgtEl>
                                          <p:spTgt spid="16">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slide(fromLeft)">
                                      <p:cBhvr>
                                        <p:cTn id="15" dur="500"/>
                                        <p:tgtEl>
                                          <p:spTgt spid="14">
                                            <p:txEl>
                                              <p:pRg st="0" end="0"/>
                                            </p:txEl>
                                          </p:spTgt>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lide(fromLeft)">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0" nodeType="clickEffect">
                                  <p:stCondLst>
                                    <p:cond delay="0"/>
                                  </p:stCondLst>
                                  <p:childTnLst>
                                    <p:animEffect transition="out" filter="checkerboard(across)">
                                      <p:cBhvr>
                                        <p:cTn id="23" dur="500"/>
                                        <p:tgtEl>
                                          <p:spTgt spid="14">
                                            <p:txEl>
                                              <p:pRg st="0" end="0"/>
                                            </p:txEl>
                                          </p:spTgt>
                                        </p:tgtEl>
                                      </p:cBhvr>
                                    </p:animEffect>
                                    <p:set>
                                      <p:cBhvr>
                                        <p:cTn id="24" dur="1" fill="hold">
                                          <p:stCondLst>
                                            <p:cond delay="499"/>
                                          </p:stCondLst>
                                        </p:cTn>
                                        <p:tgtEl>
                                          <p:spTgt spid="14">
                                            <p:txEl>
                                              <p:pRg st="0" end="0"/>
                                            </p:txEl>
                                          </p:spTgt>
                                        </p:tgtEl>
                                        <p:attrNameLst>
                                          <p:attrName>style.visibility</p:attrName>
                                        </p:attrNameLst>
                                      </p:cBhvr>
                                      <p:to>
                                        <p:strVal val="hidden"/>
                                      </p:to>
                                    </p:set>
                                  </p:childTnLst>
                                </p:cTn>
                              </p:par>
                              <p:par>
                                <p:cTn id="25" presetID="5" presetClass="exit" presetSubtype="10" fill="hold" grpId="0" nodeType="withEffect">
                                  <p:stCondLst>
                                    <p:cond delay="0"/>
                                  </p:stCondLst>
                                  <p:childTnLst>
                                    <p:animEffect transition="out" filter="checkerboard(across)">
                                      <p:cBhvr>
                                        <p:cTn id="26" dur="500"/>
                                        <p:tgtEl>
                                          <p:spTgt spid="14">
                                            <p:txEl>
                                              <p:pRg st="1" end="1"/>
                                            </p:txEl>
                                          </p:spTgt>
                                        </p:tgtEl>
                                      </p:cBhvr>
                                    </p:animEffect>
                                    <p:set>
                                      <p:cBhvr>
                                        <p:cTn id="27" dur="1" fill="hold">
                                          <p:stCondLst>
                                            <p:cond delay="499"/>
                                          </p:stCondLst>
                                        </p:cTn>
                                        <p:tgtEl>
                                          <p:spTgt spid="14">
                                            <p:txEl>
                                              <p:pRg st="1" end="1"/>
                                            </p:txEl>
                                          </p:spTgt>
                                        </p:tgtEl>
                                        <p:attrNameLst>
                                          <p:attrName>style.visibility</p:attrName>
                                        </p:attrNameLst>
                                      </p:cBhvr>
                                      <p:to>
                                        <p:strVal val="hidden"/>
                                      </p:to>
                                    </p:set>
                                  </p:childTnLst>
                                </p:cTn>
                              </p:par>
                            </p:childTnLst>
                          </p:cTn>
                        </p:par>
                        <p:par>
                          <p:cTn id="28" fill="hold">
                            <p:stCondLst>
                              <p:cond delay="500"/>
                            </p:stCondLst>
                            <p:childTnLst>
                              <p:par>
                                <p:cTn id="29" presetID="12" presetClass="entr" presetSubtype="8" fill="hold"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slide(fromLeft)">
                                      <p:cBhvr>
                                        <p:cTn id="31" dur="500"/>
                                        <p:tgtEl>
                                          <p:spTgt spid="15">
                                            <p:txEl>
                                              <p:pRg st="0" end="0"/>
                                            </p:txEl>
                                          </p:spTgt>
                                        </p:tgtEl>
                                      </p:cBhvr>
                                    </p:animEffect>
                                  </p:childTnLst>
                                </p:cTn>
                              </p:par>
                            </p:childTnLst>
                          </p:cTn>
                        </p:par>
                        <p:par>
                          <p:cTn id="32" fill="hold">
                            <p:stCondLst>
                              <p:cond delay="1000"/>
                            </p:stCondLst>
                            <p:childTnLst>
                              <p:par>
                                <p:cTn id="33" presetID="12" presetClass="entr" presetSubtype="8" fill="hold" nodeType="after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animEffect transition="in" filter="slide(fromLeft)">
                                      <p:cBhvr>
                                        <p:cTn id="35" dur="500"/>
                                        <p:tgtEl>
                                          <p:spTgt spid="1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0" nodeType="clickEffect">
                                  <p:stCondLst>
                                    <p:cond delay="0"/>
                                  </p:stCondLst>
                                  <p:childTnLst>
                                    <p:animEffect transition="out" filter="checkerboard(across)">
                                      <p:cBhvr>
                                        <p:cTn id="39" dur="500"/>
                                        <p:tgtEl>
                                          <p:spTgt spid="15">
                                            <p:txEl>
                                              <p:pRg st="0" end="0"/>
                                            </p:txEl>
                                          </p:spTgt>
                                        </p:tgtEl>
                                      </p:cBhvr>
                                    </p:animEffect>
                                    <p:set>
                                      <p:cBhvr>
                                        <p:cTn id="40" dur="1" fill="hold">
                                          <p:stCondLst>
                                            <p:cond delay="499"/>
                                          </p:stCondLst>
                                        </p:cTn>
                                        <p:tgtEl>
                                          <p:spTgt spid="15">
                                            <p:txEl>
                                              <p:pRg st="0" end="0"/>
                                            </p:txEl>
                                          </p:spTgt>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15">
                                            <p:txEl>
                                              <p:pRg st="1" end="1"/>
                                            </p:txEl>
                                          </p:spTgt>
                                        </p:tgtEl>
                                      </p:cBhvr>
                                    </p:animEffect>
                                    <p:set>
                                      <p:cBhvr>
                                        <p:cTn id="43" dur="1" fill="hold">
                                          <p:stCondLst>
                                            <p:cond delay="499"/>
                                          </p:stCondLst>
                                        </p:cTn>
                                        <p:tgtEl>
                                          <p:spTgt spid="15">
                                            <p:txEl>
                                              <p:pRg st="1" end="1"/>
                                            </p:txEl>
                                          </p:spTgt>
                                        </p:tgtEl>
                                        <p:attrNameLst>
                                          <p:attrName>style.visibility</p:attrName>
                                        </p:attrNameLst>
                                      </p:cBhvr>
                                      <p:to>
                                        <p:strVal val="hidden"/>
                                      </p:to>
                                    </p:set>
                                  </p:childTnLst>
                                </p:cTn>
                              </p:par>
                            </p:childTnLst>
                          </p:cTn>
                        </p:par>
                        <p:par>
                          <p:cTn id="44" fill="hold">
                            <p:stCondLst>
                              <p:cond delay="500"/>
                            </p:stCondLst>
                            <p:childTnLst>
                              <p:par>
                                <p:cTn id="45" presetID="12" presetClass="entr" presetSubtype="8" fill="hold" nodeType="after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slide(fromLeft)">
                                      <p:cBhvr>
                                        <p:cTn id="47" dur="500"/>
                                        <p:tgtEl>
                                          <p:spTgt spid="17">
                                            <p:txEl>
                                              <p:pRg st="0" end="0"/>
                                            </p:txEl>
                                          </p:spTgt>
                                        </p:tgtEl>
                                      </p:cBhvr>
                                    </p:animEffect>
                                  </p:childTnLst>
                                </p:cTn>
                              </p:par>
                            </p:childTnLst>
                          </p:cTn>
                        </p:par>
                        <p:par>
                          <p:cTn id="48" fill="hold">
                            <p:stCondLst>
                              <p:cond delay="1000"/>
                            </p:stCondLst>
                            <p:childTnLst>
                              <p:par>
                                <p:cTn id="49" presetID="12" presetClass="entr" presetSubtype="8" fill="hold" nodeType="after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animEffect transition="in" filter="slide(fromLeft)">
                                      <p:cBhvr>
                                        <p:cTn id="51"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P spid="1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21</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FMGE</a:t>
              </a:r>
              <a:endParaRPr lang="en-US" b="1" dirty="0">
                <a:latin typeface="+mn-lt"/>
              </a:endParaRPr>
            </a:p>
          </p:txBody>
        </p:sp>
      </p:grpSp>
      <p:sp>
        <p:nvSpPr>
          <p:cNvPr id="16" name="Rectangle 13"/>
          <p:cNvSpPr>
            <a:spLocks noChangeArrowheads="1"/>
          </p:cNvSpPr>
          <p:nvPr/>
        </p:nvSpPr>
        <p:spPr bwMode="auto">
          <a:xfrm>
            <a:off x="746575" y="2353431"/>
            <a:ext cx="8325925" cy="1938992"/>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
            </a:pPr>
            <a:r>
              <a:rPr lang="en-US" sz="2000" dirty="0" smtClean="0"/>
              <a:t>Numeric feature vector embeds a graph, encoding:</a:t>
            </a:r>
          </a:p>
          <a:p>
            <a:pPr marL="1005840" lvl="2" indent="-342900" algn="just">
              <a:lnSpc>
                <a:spcPct val="150000"/>
              </a:lnSpc>
              <a:buFont typeface="Wingdings" pitchFamily="2" charset="2"/>
              <a:buChar char="ü"/>
            </a:pPr>
            <a:r>
              <a:rPr lang="en-US" sz="2000" dirty="0" smtClean="0"/>
              <a:t>Numeric information by </a:t>
            </a:r>
            <a:r>
              <a:rPr lang="en-US" sz="2000" u="sng" dirty="0" smtClean="0"/>
              <a:t>fuzzy</a:t>
            </a:r>
            <a:r>
              <a:rPr lang="en-US" sz="2000" dirty="0" smtClean="0"/>
              <a:t> histograms</a:t>
            </a:r>
          </a:p>
          <a:p>
            <a:pPr marL="1005840" lvl="2" indent="-342900" algn="just">
              <a:lnSpc>
                <a:spcPct val="150000"/>
              </a:lnSpc>
              <a:buFont typeface="Wingdings" pitchFamily="2" charset="2"/>
              <a:buChar char="ü"/>
            </a:pPr>
            <a:r>
              <a:rPr lang="en-US" sz="2000" dirty="0" smtClean="0"/>
              <a:t>Symbolic information by crisp histograms</a:t>
            </a:r>
          </a:p>
          <a:p>
            <a:pPr marL="91440" indent="-342900" algn="just">
              <a:lnSpc>
                <a:spcPct val="150000"/>
              </a:lnSpc>
              <a:buFont typeface="Wingdings" pitchFamily="2" charset="2"/>
              <a:buChar char="§"/>
            </a:pPr>
            <a:endParaRPr lang="en-US" sz="2000" dirty="0" smtClean="0">
              <a:latin typeface="+mn-lt"/>
            </a:endParaRPr>
          </a:p>
        </p:txBody>
      </p:sp>
      <p:sp>
        <p:nvSpPr>
          <p:cNvPr id="13" name="TextBox 12"/>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lide(fromLeft)">
                                      <p:cBhvr>
                                        <p:cTn id="7" dur="500"/>
                                        <p:tgtEl>
                                          <p:spTgt spid="16">
                                            <p:txEl>
                                              <p:pRg st="0" end="0"/>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lide(fromTop)">
                                      <p:cBhvr>
                                        <p:cTn id="11" dur="500"/>
                                        <p:tgtEl>
                                          <p:spTgt spid="16">
                                            <p:txEl>
                                              <p:pRg st="1" end="1"/>
                                            </p:txEl>
                                          </p:spTgt>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lide(fromTop)">
                                      <p:cBhvr>
                                        <p:cTn id="15"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22</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FMGE</a:t>
              </a:r>
              <a:endParaRPr lang="en-US" b="1" dirty="0">
                <a:latin typeface="+mn-lt"/>
              </a:endParaRPr>
            </a:p>
          </p:txBody>
        </p:sp>
      </p:grpSp>
      <p:sp>
        <p:nvSpPr>
          <p:cNvPr id="11" name="Rectangle 13"/>
          <p:cNvSpPr>
            <a:spLocks noChangeArrowheads="1"/>
          </p:cNvSpPr>
          <p:nvPr/>
        </p:nvSpPr>
        <p:spPr bwMode="auto">
          <a:xfrm>
            <a:off x="571472" y="4594484"/>
            <a:ext cx="8072494" cy="1015663"/>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b="1" dirty="0" smtClean="0">
                <a:latin typeface="+mn-lt"/>
              </a:rPr>
              <a:t>Input    : </a:t>
            </a:r>
            <a:r>
              <a:rPr lang="en-US" sz="2000" dirty="0" smtClean="0">
                <a:latin typeface="+mn-lt"/>
              </a:rPr>
              <a:t>Collection of attributed graphs</a:t>
            </a:r>
          </a:p>
          <a:p>
            <a:pPr marL="548640" lvl="1" indent="-457200">
              <a:lnSpc>
                <a:spcPct val="150000"/>
              </a:lnSpc>
              <a:buFont typeface="Wingdings" pitchFamily="2" charset="2"/>
              <a:buChar char="§"/>
            </a:pPr>
            <a:r>
              <a:rPr lang="en-US" sz="2000" b="1" dirty="0" smtClean="0">
                <a:latin typeface="+mn-lt"/>
              </a:rPr>
              <a:t>Output : </a:t>
            </a:r>
            <a:r>
              <a:rPr lang="en-US" sz="2000" dirty="0" smtClean="0">
                <a:latin typeface="+mn-lt"/>
              </a:rPr>
              <a:t>Equal-size numeric feature vector for each input graph</a:t>
            </a:r>
          </a:p>
        </p:txBody>
      </p:sp>
      <p:pic>
        <p:nvPicPr>
          <p:cNvPr id="161793" name="Picture 1" descr="D:\SVN-PHDMML2008\PHDMML2008\WorkInProgress[...]\PhD_DISSERTATION\__These\Figures\FGE_bw.PNG"/>
          <p:cNvPicPr>
            <a:picLocks noChangeAspect="1" noChangeArrowheads="1"/>
          </p:cNvPicPr>
          <p:nvPr/>
        </p:nvPicPr>
        <p:blipFill>
          <a:blip r:embed="rId3" cstate="print"/>
          <a:srcRect/>
          <a:stretch>
            <a:fillRect/>
          </a:stretch>
        </p:blipFill>
        <p:spPr bwMode="auto">
          <a:xfrm>
            <a:off x="360000" y="1937072"/>
            <a:ext cx="8424000" cy="1806963"/>
          </a:xfrm>
          <a:prstGeom prst="rect">
            <a:avLst/>
          </a:prstGeom>
          <a:noFill/>
        </p:spPr>
      </p:pic>
      <p:sp>
        <p:nvSpPr>
          <p:cNvPr id="12" name="TextBox 11"/>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1793"/>
                                        </p:tgtEl>
                                        <p:attrNameLst>
                                          <p:attrName>style.visibility</p:attrName>
                                        </p:attrNameLst>
                                      </p:cBhvr>
                                      <p:to>
                                        <p:strVal val="visible"/>
                                      </p:to>
                                    </p:set>
                                    <p:anim calcmode="lin" valueType="num">
                                      <p:cBhvr>
                                        <p:cTn id="7" dur="1000" fill="hold"/>
                                        <p:tgtEl>
                                          <p:spTgt spid="161793"/>
                                        </p:tgtEl>
                                        <p:attrNameLst>
                                          <p:attrName>ppt_w</p:attrName>
                                        </p:attrNameLst>
                                      </p:cBhvr>
                                      <p:tavLst>
                                        <p:tav tm="0">
                                          <p:val>
                                            <p:fltVal val="0"/>
                                          </p:val>
                                        </p:tav>
                                        <p:tav tm="100000">
                                          <p:val>
                                            <p:strVal val="#ppt_w"/>
                                          </p:val>
                                        </p:tav>
                                      </p:tavLst>
                                    </p:anim>
                                    <p:anim calcmode="lin" valueType="num">
                                      <p:cBhvr>
                                        <p:cTn id="8" dur="1000" fill="hold"/>
                                        <p:tgtEl>
                                          <p:spTgt spid="16179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lide(fromLeft)">
                                      <p:cBhvr>
                                        <p:cTn id="12" dur="500"/>
                                        <p:tgtEl>
                                          <p:spTgt spid="11">
                                            <p:txEl>
                                              <p:pRg st="0" end="0"/>
                                            </p:txEl>
                                          </p:spTgt>
                                        </p:tgtEl>
                                      </p:cBhvr>
                                    </p:animEffect>
                                  </p:childTnLst>
                                </p:cTn>
                              </p:par>
                            </p:childTnLst>
                          </p:cTn>
                        </p:par>
                        <p:par>
                          <p:cTn id="13" fill="hold">
                            <p:stCondLst>
                              <p:cond delay="1500"/>
                            </p:stCondLst>
                            <p:childTnLst>
                              <p:par>
                                <p:cTn id="14" presetID="12" presetClass="entr" presetSubtype="8"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slide(fromLeft)">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8"/>
            <a:ext cx="4572000" cy="330200"/>
            <a:chOff x="2517" y="845"/>
            <a:chExt cx="2880" cy="208"/>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23</a:t>
              </a:fld>
              <a:endParaRPr lang="fr-FR" sz="1600" b="1" dirty="0">
                <a:latin typeface="+mn-lt"/>
              </a:endParaRPr>
            </a:p>
          </p:txBody>
        </p:sp>
        <p:sp>
          <p:nvSpPr>
            <p:cNvPr id="9228" name="Text Box 27"/>
            <p:cNvSpPr txBox="1">
              <a:spLocks noChangeArrowheads="1"/>
            </p:cNvSpPr>
            <p:nvPr/>
          </p:nvSpPr>
          <p:spPr bwMode="auto">
            <a:xfrm>
              <a:off x="2562" y="845"/>
              <a:ext cx="2622" cy="208"/>
            </a:xfrm>
            <a:prstGeom prst="rect">
              <a:avLst/>
            </a:prstGeom>
            <a:noFill/>
            <a:ln w="9525">
              <a:noFill/>
              <a:miter lim="800000"/>
              <a:headEnd/>
              <a:tailEnd/>
            </a:ln>
          </p:spPr>
          <p:txBody>
            <a:bodyPr>
              <a:spAutoFit/>
            </a:bodyPr>
            <a:lstStyle/>
            <a:p>
              <a:pPr>
                <a:spcBef>
                  <a:spcPct val="50000"/>
                </a:spcBef>
              </a:pPr>
              <a:r>
                <a:rPr lang="en-US" sz="1550" b="1" dirty="0" smtClean="0">
                  <a:latin typeface="+mn-lt"/>
                </a:rPr>
                <a:t>Fuzzy Structural Multilevel Feature Vector</a:t>
              </a:r>
              <a:endParaRPr lang="en-US" sz="1550" b="1" dirty="0">
                <a:latin typeface="+mn-lt"/>
              </a:endParaRPr>
            </a:p>
          </p:txBody>
        </p:sp>
      </p:grpSp>
      <p:graphicFrame>
        <p:nvGraphicFramePr>
          <p:cNvPr id="18" name="Table 17"/>
          <p:cNvGraphicFramePr>
            <a:graphicFrameLocks noGrp="1"/>
          </p:cNvGraphicFramePr>
          <p:nvPr/>
        </p:nvGraphicFramePr>
        <p:xfrm>
          <a:off x="161510" y="3425575"/>
          <a:ext cx="2102122" cy="370840"/>
        </p:xfrm>
        <a:graphic>
          <a:graphicData uri="http://schemas.openxmlformats.org/drawingml/2006/table">
            <a:tbl>
              <a:tblPr firstRow="1" bandRow="1">
                <a:tableStyleId>{5940675A-B579-460E-94D1-54222C63F5DA}</a:tableStyleId>
              </a:tblPr>
              <a:tblGrid>
                <a:gridCol w="1096813"/>
                <a:gridCol w="1005309"/>
              </a:tblGrid>
              <a:tr h="370840">
                <a:tc>
                  <a:txBody>
                    <a:bodyPr/>
                    <a:lstStyle/>
                    <a:p>
                      <a:r>
                        <a:rPr lang="en-US" sz="1300" noProof="0" dirty="0" smtClean="0">
                          <a:solidFill>
                            <a:schemeClr val="tx1"/>
                          </a:solidFill>
                        </a:rPr>
                        <a:t>Graph order</a:t>
                      </a:r>
                      <a:endParaRPr lang="en-US" sz="1300" noProof="0" dirty="0">
                        <a:solidFill>
                          <a:schemeClr val="tx1"/>
                        </a:solidFill>
                      </a:endParaRPr>
                    </a:p>
                  </a:txBody>
                  <a:tcPr>
                    <a:solidFill>
                      <a:schemeClr val="accent2">
                        <a:lumMod val="40000"/>
                        <a:lumOff val="60000"/>
                      </a:schemeClr>
                    </a:solidFill>
                  </a:tcPr>
                </a:tc>
                <a:tc>
                  <a:txBody>
                    <a:bodyPr/>
                    <a:lstStyle/>
                    <a:p>
                      <a:r>
                        <a:rPr lang="en-US" sz="1300" noProof="0" dirty="0" smtClean="0">
                          <a:solidFill>
                            <a:schemeClr val="tx1"/>
                          </a:solidFill>
                        </a:rPr>
                        <a:t>Graph size</a:t>
                      </a:r>
                      <a:endParaRPr lang="en-US" sz="1300" noProof="0" dirty="0">
                        <a:solidFill>
                          <a:schemeClr val="tx1"/>
                        </a:solidFill>
                      </a:endParaRPr>
                    </a:p>
                  </a:txBody>
                  <a:tcPr>
                    <a:solidFill>
                      <a:schemeClr val="accent2">
                        <a:lumMod val="40000"/>
                        <a:lumOff val="60000"/>
                      </a:schemeClr>
                    </a:solidFill>
                  </a:tcPr>
                </a:tc>
              </a:tr>
            </a:tbl>
          </a:graphicData>
        </a:graphic>
      </p:graphicFrame>
      <p:graphicFrame>
        <p:nvGraphicFramePr>
          <p:cNvPr id="19" name="Table 18"/>
          <p:cNvGraphicFramePr>
            <a:graphicFrameLocks noGrp="1"/>
          </p:cNvGraphicFramePr>
          <p:nvPr/>
        </p:nvGraphicFramePr>
        <p:xfrm>
          <a:off x="161510" y="4741520"/>
          <a:ext cx="8892480" cy="487680"/>
        </p:xfrm>
        <a:graphic>
          <a:graphicData uri="http://schemas.openxmlformats.org/drawingml/2006/table">
            <a:tbl>
              <a:tblPr firstRow="1" bandRow="1">
                <a:tableStyleId>{5940675A-B579-460E-94D1-54222C63F5DA}</a:tableStyleId>
              </a:tblPr>
              <a:tblGrid>
                <a:gridCol w="2205245"/>
                <a:gridCol w="2160240"/>
                <a:gridCol w="2070230"/>
                <a:gridCol w="2456765"/>
              </a:tblGrid>
              <a:tr h="370840">
                <a:tc>
                  <a:txBody>
                    <a:bodyPr/>
                    <a:lstStyle/>
                    <a:p>
                      <a:pPr algn="ctr"/>
                      <a:r>
                        <a:rPr lang="en-US" sz="1300" noProof="0" dirty="0" smtClean="0">
                          <a:solidFill>
                            <a:schemeClr val="tx1"/>
                          </a:solidFill>
                        </a:rPr>
                        <a:t>Fuzzy histograms of numeric node attributes</a:t>
                      </a:r>
                      <a:endParaRPr lang="en-US" sz="1300" noProof="0" dirty="0">
                        <a:solidFill>
                          <a:schemeClr val="tx1"/>
                        </a:solidFill>
                      </a:endParaRPr>
                    </a:p>
                  </a:txBody>
                  <a:tcPr>
                    <a:solidFill>
                      <a:srgbClr val="FF99CC"/>
                    </a:solidFill>
                  </a:tcPr>
                </a:tc>
                <a:tc>
                  <a:txBody>
                    <a:bodyPr/>
                    <a:lstStyle/>
                    <a:p>
                      <a:pPr algn="ctr"/>
                      <a:r>
                        <a:rPr lang="en-US" sz="1300" noProof="0" dirty="0" smtClean="0">
                          <a:solidFill>
                            <a:schemeClr val="tx1"/>
                          </a:solidFill>
                        </a:rPr>
                        <a:t>Crisp histograms of symbolic node attributes</a:t>
                      </a:r>
                      <a:endParaRPr lang="en-US" sz="1300" noProof="0" dirty="0">
                        <a:solidFill>
                          <a:schemeClr val="tx1"/>
                        </a:solidFill>
                      </a:endParaRPr>
                    </a:p>
                  </a:txBody>
                  <a:tcPr>
                    <a:solidFill>
                      <a:srgbClr val="FF99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noProof="0" dirty="0" smtClean="0">
                          <a:solidFill>
                            <a:schemeClr val="tx1"/>
                          </a:solidFill>
                        </a:rPr>
                        <a:t>Fuzzy histograms of numeric edge attributes</a:t>
                      </a:r>
                      <a:endParaRPr lang="en-US" sz="1300" noProof="0" dirty="0">
                        <a:solidFill>
                          <a:schemeClr val="tx1"/>
                        </a:solidFill>
                      </a:endParaRPr>
                    </a:p>
                  </a:txBody>
                  <a:tcPr>
                    <a:solidFill>
                      <a:srgbClr val="FF99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noProof="0" dirty="0" smtClean="0">
                          <a:solidFill>
                            <a:schemeClr val="tx1"/>
                          </a:solidFill>
                        </a:rPr>
                        <a:t>Crisp histograms of symbolic edge  attributes</a:t>
                      </a:r>
                      <a:endParaRPr lang="en-US" sz="1300" noProof="0" dirty="0">
                        <a:solidFill>
                          <a:schemeClr val="tx1"/>
                        </a:solidFill>
                      </a:endParaRPr>
                    </a:p>
                  </a:txBody>
                  <a:tcPr>
                    <a:solidFill>
                      <a:srgbClr val="FF99CC"/>
                    </a:solidFill>
                  </a:tcPr>
                </a:tc>
              </a:tr>
            </a:tbl>
          </a:graphicData>
        </a:graphic>
      </p:graphicFrame>
      <p:graphicFrame>
        <p:nvGraphicFramePr>
          <p:cNvPr id="20" name="Table 19"/>
          <p:cNvGraphicFramePr>
            <a:graphicFrameLocks noGrp="1"/>
          </p:cNvGraphicFramePr>
          <p:nvPr/>
        </p:nvGraphicFramePr>
        <p:xfrm>
          <a:off x="161510" y="4021440"/>
          <a:ext cx="6790356" cy="487680"/>
        </p:xfrm>
        <a:graphic>
          <a:graphicData uri="http://schemas.openxmlformats.org/drawingml/2006/table">
            <a:tbl>
              <a:tblPr firstRow="1" bandRow="1">
                <a:tableStyleId>{5940675A-B579-460E-94D1-54222C63F5DA}</a:tableStyleId>
              </a:tblPr>
              <a:tblGrid>
                <a:gridCol w="1995851"/>
                <a:gridCol w="2482974"/>
                <a:gridCol w="2311531"/>
              </a:tblGrid>
              <a:tr h="370840">
                <a:tc>
                  <a:txBody>
                    <a:bodyPr/>
                    <a:lstStyle/>
                    <a:p>
                      <a:pPr algn="ctr"/>
                      <a:r>
                        <a:rPr lang="en-US" sz="1300" noProof="0" dirty="0" smtClean="0">
                          <a:solidFill>
                            <a:schemeClr val="tx1"/>
                          </a:solidFill>
                        </a:rPr>
                        <a:t>Fuzzy histogram of node degrees</a:t>
                      </a:r>
                      <a:endParaRPr lang="en-US" sz="1300" noProof="0" dirty="0">
                        <a:solidFill>
                          <a:schemeClr val="tx1"/>
                        </a:solidFill>
                      </a:endParaRPr>
                    </a:p>
                  </a:txBody>
                  <a:tcPr>
                    <a:solidFill>
                      <a:srgbClr val="FFFFCC"/>
                    </a:solidFill>
                  </a:tcPr>
                </a:tc>
                <a:tc>
                  <a:txBody>
                    <a:bodyPr/>
                    <a:lstStyle/>
                    <a:p>
                      <a:pPr algn="ctr"/>
                      <a:r>
                        <a:rPr lang="en-US" sz="1300" noProof="0" dirty="0" smtClean="0">
                          <a:solidFill>
                            <a:schemeClr val="tx1"/>
                          </a:solidFill>
                        </a:rPr>
                        <a:t>Fuzzy histograms of numeric resemblance attributes</a:t>
                      </a:r>
                      <a:endParaRPr lang="en-US" sz="1300" noProof="0" dirty="0">
                        <a:solidFill>
                          <a:schemeClr val="tx1"/>
                        </a:solidFill>
                      </a:endParaRPr>
                    </a:p>
                  </a:txBody>
                  <a:tcPr>
                    <a:solidFill>
                      <a:srgbClr val="FFFFCC"/>
                    </a:solidFill>
                  </a:tcPr>
                </a:tc>
                <a:tc>
                  <a:txBody>
                    <a:bodyPr/>
                    <a:lstStyle/>
                    <a:p>
                      <a:pPr algn="ctr"/>
                      <a:r>
                        <a:rPr lang="en-US" sz="1300" noProof="0" dirty="0" smtClean="0">
                          <a:solidFill>
                            <a:schemeClr val="tx1"/>
                          </a:solidFill>
                        </a:rPr>
                        <a:t>Crisp histograms of symbolic resemblance attributes</a:t>
                      </a:r>
                      <a:endParaRPr lang="en-US" sz="1300" noProof="0" dirty="0">
                        <a:solidFill>
                          <a:schemeClr val="tx1"/>
                        </a:solidFill>
                      </a:endParaRPr>
                    </a:p>
                  </a:txBody>
                  <a:tcPr>
                    <a:solidFill>
                      <a:srgbClr val="FFFFCC"/>
                    </a:solidFill>
                  </a:tcPr>
                </a:tc>
              </a:tr>
            </a:tbl>
          </a:graphicData>
        </a:graphic>
      </p:graphicFrame>
      <p:sp>
        <p:nvSpPr>
          <p:cNvPr id="23" name="TextBox 22"/>
          <p:cNvSpPr txBox="1"/>
          <p:nvPr/>
        </p:nvSpPr>
        <p:spPr>
          <a:xfrm>
            <a:off x="2366755" y="3373195"/>
            <a:ext cx="441146" cy="400110"/>
          </a:xfrm>
          <a:prstGeom prst="rect">
            <a:avLst/>
          </a:prstGeom>
          <a:noFill/>
        </p:spPr>
        <p:txBody>
          <a:bodyPr wrap="none" rtlCol="0">
            <a:spAutoFit/>
          </a:bodyPr>
          <a:lstStyle/>
          <a:p>
            <a:r>
              <a:rPr lang="fr-FR" sz="2000" dirty="0" smtClean="0">
                <a:latin typeface="+mn-lt"/>
              </a:rPr>
              <a:t>…</a:t>
            </a:r>
            <a:endParaRPr lang="fr-FR" sz="2000" dirty="0">
              <a:latin typeface="+mn-lt"/>
            </a:endParaRPr>
          </a:p>
        </p:txBody>
      </p:sp>
      <p:sp>
        <p:nvSpPr>
          <p:cNvPr id="25" name="TextBox 24"/>
          <p:cNvSpPr txBox="1"/>
          <p:nvPr/>
        </p:nvSpPr>
        <p:spPr>
          <a:xfrm>
            <a:off x="7011174" y="4059070"/>
            <a:ext cx="441146" cy="400110"/>
          </a:xfrm>
          <a:prstGeom prst="rect">
            <a:avLst/>
          </a:prstGeom>
          <a:noFill/>
        </p:spPr>
        <p:txBody>
          <a:bodyPr wrap="none" rtlCol="0">
            <a:spAutoFit/>
          </a:bodyPr>
          <a:lstStyle/>
          <a:p>
            <a:r>
              <a:rPr lang="fr-FR" sz="2000" dirty="0" smtClean="0">
                <a:latin typeface="+mn-lt"/>
              </a:rPr>
              <a:t>…</a:t>
            </a:r>
            <a:endParaRPr lang="fr-FR" sz="2000" dirty="0">
              <a:latin typeface="+mn-lt"/>
            </a:endParaRPr>
          </a:p>
        </p:txBody>
      </p:sp>
      <p:grpSp>
        <p:nvGrpSpPr>
          <p:cNvPr id="26" name="Group 25"/>
          <p:cNvGrpSpPr/>
          <p:nvPr/>
        </p:nvGrpSpPr>
        <p:grpSpPr>
          <a:xfrm>
            <a:off x="1286635" y="1466870"/>
            <a:ext cx="6839999" cy="792000"/>
            <a:chOff x="16429037" y="10424319"/>
            <a:chExt cx="11201397" cy="1219200"/>
          </a:xfrm>
        </p:grpSpPr>
        <p:sp>
          <p:nvSpPr>
            <p:cNvPr id="27" name="Rectangle 26"/>
            <p:cNvSpPr/>
            <p:nvPr/>
          </p:nvSpPr>
          <p:spPr>
            <a:xfrm>
              <a:off x="16429037" y="10424319"/>
              <a:ext cx="3505199" cy="12192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Graph Level Information</a:t>
              </a:r>
            </a:p>
            <a:p>
              <a:pPr algn="ctr"/>
              <a:r>
                <a:rPr lang="en-US" sz="1600" b="1" dirty="0" smtClean="0">
                  <a:solidFill>
                    <a:schemeClr val="tx1"/>
                  </a:solidFill>
                </a:rPr>
                <a:t>[macro details]</a:t>
              </a:r>
              <a:endParaRPr lang="en-US" sz="1600" b="1" dirty="0">
                <a:solidFill>
                  <a:schemeClr val="tx1"/>
                </a:solidFill>
              </a:endParaRPr>
            </a:p>
          </p:txBody>
        </p:sp>
        <p:sp>
          <p:nvSpPr>
            <p:cNvPr id="28" name="Rectangle 27"/>
            <p:cNvSpPr/>
            <p:nvPr/>
          </p:nvSpPr>
          <p:spPr>
            <a:xfrm>
              <a:off x="19934236" y="10424319"/>
              <a:ext cx="3733800" cy="12192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Structural Level Information</a:t>
              </a:r>
            </a:p>
            <a:p>
              <a:pPr algn="ctr"/>
              <a:r>
                <a:rPr lang="en-US" sz="1600" b="1" dirty="0" smtClean="0">
                  <a:solidFill>
                    <a:schemeClr val="tx1"/>
                  </a:solidFill>
                </a:rPr>
                <a:t>[intermediate details]</a:t>
              </a:r>
              <a:endParaRPr lang="en-US" sz="1600" b="1" dirty="0">
                <a:solidFill>
                  <a:schemeClr val="tx1"/>
                </a:solidFill>
              </a:endParaRPr>
            </a:p>
          </p:txBody>
        </p:sp>
        <p:sp>
          <p:nvSpPr>
            <p:cNvPr id="29" name="Rectangle 28"/>
            <p:cNvSpPr/>
            <p:nvPr/>
          </p:nvSpPr>
          <p:spPr>
            <a:xfrm>
              <a:off x="23668034" y="10424319"/>
              <a:ext cx="3962400" cy="1219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Elementary Level Information</a:t>
              </a:r>
            </a:p>
            <a:p>
              <a:pPr algn="ctr"/>
              <a:r>
                <a:rPr lang="en-US" sz="1600" b="1" dirty="0" smtClean="0">
                  <a:solidFill>
                    <a:schemeClr val="tx1"/>
                  </a:solidFill>
                </a:rPr>
                <a:t>[micro details]</a:t>
              </a:r>
              <a:endParaRPr lang="en-US" sz="1600" b="1" dirty="0">
                <a:solidFill>
                  <a:schemeClr val="tx1"/>
                </a:solidFill>
              </a:endParaRPr>
            </a:p>
          </p:txBody>
        </p:sp>
      </p:grpSp>
      <p:sp>
        <p:nvSpPr>
          <p:cNvPr id="30" name="TextBox 29"/>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lide(from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lide(from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heckerboard(across)">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24</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Homogeneity of subgraphs in a graph</a:t>
              </a:r>
              <a:endParaRPr lang="en-US" sz="1600" b="1" dirty="0">
                <a:latin typeface="+mn-lt"/>
              </a:endParaRPr>
            </a:p>
          </p:txBody>
        </p:sp>
      </p:grpSp>
      <p:sp>
        <p:nvSpPr>
          <p:cNvPr id="33" name="Rectangle 13"/>
          <p:cNvSpPr>
            <a:spLocks noChangeArrowheads="1"/>
          </p:cNvSpPr>
          <p:nvPr/>
        </p:nvSpPr>
        <p:spPr bwMode="auto">
          <a:xfrm>
            <a:off x="611560" y="1612698"/>
            <a:ext cx="8072494" cy="958660"/>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dirty="0" smtClean="0">
                <a:latin typeface="+mn-lt"/>
              </a:rPr>
              <a:t>Node-resemblance for an edge</a:t>
            </a:r>
          </a:p>
          <a:p>
            <a:pPr marL="548640" lvl="1" indent="-457200">
              <a:lnSpc>
                <a:spcPct val="150000"/>
              </a:lnSpc>
              <a:buFont typeface="Wingdings" pitchFamily="2" charset="2"/>
              <a:buChar char="§"/>
            </a:pPr>
            <a:r>
              <a:rPr lang="en-US" sz="2000" dirty="0" smtClean="0">
                <a:latin typeface="+mn-lt"/>
              </a:rPr>
              <a:t>Edge-resemblance for a node</a:t>
            </a:r>
          </a:p>
        </p:txBody>
      </p:sp>
      <p:sp>
        <p:nvSpPr>
          <p:cNvPr id="18" name="TextBox 17"/>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slide(fromLeft)">
                                      <p:cBhvr>
                                        <p:cTn id="7" dur="500"/>
                                        <p:tgtEl>
                                          <p:spTgt spid="33">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animEffect transition="in" filter="slide(fromLeft)">
                                      <p:cBhvr>
                                        <p:cTn id="11"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25</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Homogeneity of subgraphs in a graph</a:t>
              </a:r>
              <a:endParaRPr lang="en-US" sz="1600" b="1" dirty="0">
                <a:latin typeface="+mn-lt"/>
              </a:endParaRPr>
            </a:p>
          </p:txBody>
        </p:sp>
      </p:grpSp>
      <p:cxnSp>
        <p:nvCxnSpPr>
          <p:cNvPr id="20" name="Straight Connector 19"/>
          <p:cNvCxnSpPr/>
          <p:nvPr/>
        </p:nvCxnSpPr>
        <p:spPr>
          <a:xfrm>
            <a:off x="1355223" y="4146230"/>
            <a:ext cx="12144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26595" y="3860478"/>
            <a:ext cx="500066" cy="57150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998033" y="3794143"/>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1</a:t>
            </a:r>
          </a:p>
          <a:p>
            <a:r>
              <a:rPr lang="en-US" dirty="0" smtClean="0">
                <a:latin typeface="+mn-lt"/>
              </a:rPr>
              <a:t>b</a:t>
            </a:r>
            <a:r>
              <a:rPr lang="en-US" baseline="-25000" dirty="0" smtClean="0">
                <a:latin typeface="+mn-lt"/>
              </a:rPr>
              <a:t>1</a:t>
            </a:r>
          </a:p>
        </p:txBody>
      </p:sp>
      <p:sp>
        <p:nvSpPr>
          <p:cNvPr id="26" name="Oval 25"/>
          <p:cNvSpPr/>
          <p:nvPr/>
        </p:nvSpPr>
        <p:spPr>
          <a:xfrm>
            <a:off x="2569669" y="3854723"/>
            <a:ext cx="500066" cy="57150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627863" y="3789040"/>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2</a:t>
            </a:r>
          </a:p>
          <a:p>
            <a:r>
              <a:rPr lang="en-US" dirty="0" smtClean="0">
                <a:latin typeface="+mn-lt"/>
              </a:rPr>
              <a:t>b</a:t>
            </a:r>
            <a:r>
              <a:rPr lang="en-US" baseline="-25000" dirty="0" smtClean="0">
                <a:latin typeface="+mn-lt"/>
              </a:rPr>
              <a:t>2</a:t>
            </a:r>
            <a:endParaRPr lang="en-US" baseline="-25000" dirty="0">
              <a:latin typeface="+mn-lt"/>
            </a:endParaRPr>
          </a:p>
        </p:txBody>
      </p:sp>
      <p:sp>
        <p:nvSpPr>
          <p:cNvPr id="29" name="TextBox 28"/>
          <p:cNvSpPr txBox="1"/>
          <p:nvPr/>
        </p:nvSpPr>
        <p:spPr>
          <a:xfrm>
            <a:off x="1886051" y="3807328"/>
            <a:ext cx="312906" cy="646331"/>
          </a:xfrm>
          <a:prstGeom prst="rect">
            <a:avLst/>
          </a:prstGeom>
          <a:noFill/>
        </p:spPr>
        <p:txBody>
          <a:bodyPr wrap="none" rtlCol="0">
            <a:spAutoFit/>
          </a:bodyPr>
          <a:lstStyle/>
          <a:p>
            <a:r>
              <a:rPr lang="en-US" dirty="0" smtClean="0">
                <a:solidFill>
                  <a:srgbClr val="FF0000"/>
                </a:solidFill>
                <a:latin typeface="+mn-lt"/>
              </a:rPr>
              <a:t>a</a:t>
            </a:r>
            <a:endParaRPr lang="en-US" baseline="-25000" dirty="0" smtClean="0">
              <a:solidFill>
                <a:srgbClr val="FF0000"/>
              </a:solidFill>
              <a:latin typeface="+mn-lt"/>
            </a:endParaRPr>
          </a:p>
          <a:p>
            <a:r>
              <a:rPr lang="en-US" dirty="0" smtClean="0">
                <a:solidFill>
                  <a:srgbClr val="FF0000"/>
                </a:solidFill>
                <a:latin typeface="+mn-lt"/>
              </a:rPr>
              <a:t>b</a:t>
            </a:r>
            <a:endParaRPr lang="en-US" baseline="-25000" dirty="0">
              <a:solidFill>
                <a:srgbClr val="FF0000"/>
              </a:solidFill>
              <a:latin typeface="+mn-lt"/>
            </a:endParaRPr>
          </a:p>
        </p:txBody>
      </p:sp>
      <p:sp>
        <p:nvSpPr>
          <p:cNvPr id="33" name="Rectangle 13"/>
          <p:cNvSpPr>
            <a:spLocks noChangeArrowheads="1"/>
          </p:cNvSpPr>
          <p:nvPr/>
        </p:nvSpPr>
        <p:spPr bwMode="auto">
          <a:xfrm>
            <a:off x="611560" y="1603247"/>
            <a:ext cx="8072494" cy="1015663"/>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dirty="0" smtClean="0">
                <a:solidFill>
                  <a:srgbClr val="0000FF"/>
                </a:solidFill>
                <a:latin typeface="+mn-lt"/>
              </a:rPr>
              <a:t>Node-resemblance for an edge</a:t>
            </a:r>
          </a:p>
          <a:p>
            <a:pPr marL="548640" lvl="1" indent="-457200">
              <a:lnSpc>
                <a:spcPct val="150000"/>
              </a:lnSpc>
              <a:buFont typeface="Wingdings" pitchFamily="2" charset="2"/>
              <a:buChar char="§"/>
            </a:pPr>
            <a:r>
              <a:rPr lang="en-US" sz="2000" dirty="0" smtClean="0">
                <a:solidFill>
                  <a:schemeClr val="bg1">
                    <a:lumMod val="50000"/>
                  </a:schemeClr>
                </a:solidFill>
                <a:latin typeface="+mn-lt"/>
              </a:rPr>
              <a:t>Edge-resemblance for a node</a:t>
            </a:r>
          </a:p>
        </p:txBody>
      </p:sp>
      <p:graphicFrame>
        <p:nvGraphicFramePr>
          <p:cNvPr id="40" name="Object 39"/>
          <p:cNvGraphicFramePr>
            <a:graphicFrameLocks noChangeAspect="1"/>
          </p:cNvGraphicFramePr>
          <p:nvPr/>
        </p:nvGraphicFramePr>
        <p:xfrm>
          <a:off x="4900613" y="4464050"/>
          <a:ext cx="4021137" cy="750888"/>
        </p:xfrm>
        <a:graphic>
          <a:graphicData uri="http://schemas.openxmlformats.org/presentationml/2006/ole">
            <p:oleObj spid="_x0000_s334849" name="Equation" r:id="rId4" imgW="2450880" imgH="457200" progId="Equation.3">
              <p:embed/>
            </p:oleObj>
          </a:graphicData>
        </a:graphic>
      </p:graphicFrame>
      <p:graphicFrame>
        <p:nvGraphicFramePr>
          <p:cNvPr id="41" name="Object 40"/>
          <p:cNvGraphicFramePr>
            <a:graphicFrameLocks noChangeAspect="1"/>
          </p:cNvGraphicFramePr>
          <p:nvPr/>
        </p:nvGraphicFramePr>
        <p:xfrm>
          <a:off x="4797025" y="3158970"/>
          <a:ext cx="4117975" cy="836612"/>
        </p:xfrm>
        <a:graphic>
          <a:graphicData uri="http://schemas.openxmlformats.org/presentationml/2006/ole">
            <p:oleObj spid="_x0000_s334850" name="Equation" r:id="rId5" imgW="2311200" imgH="469800" progId="Equation.3">
              <p:embed/>
            </p:oleObj>
          </a:graphicData>
        </a:graphic>
      </p:graphicFrame>
      <p:sp>
        <p:nvSpPr>
          <p:cNvPr id="42" name="TextBox 41"/>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slide(fromTop)">
                                      <p:cBhvr>
                                        <p:cTn id="7" dur="500"/>
                                        <p:tgtEl>
                                          <p:spTgt spid="29">
                                            <p:txEl>
                                              <p:pRg st="0" end="0"/>
                                            </p:txEl>
                                          </p:spTgt>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lide(fromRigh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slide(fromBottom)">
                                      <p:cBhvr>
                                        <p:cTn id="16" dur="500"/>
                                        <p:tgtEl>
                                          <p:spTgt spid="29">
                                            <p:txEl>
                                              <p:pRg st="1" end="1"/>
                                            </p:txEl>
                                          </p:spTgt>
                                        </p:tgtEl>
                                      </p:cBhvr>
                                    </p:animEffect>
                                  </p:childTnLst>
                                </p:cTn>
                              </p:par>
                            </p:childTnLst>
                          </p:cTn>
                        </p:par>
                        <p:par>
                          <p:cTn id="17" fill="hold">
                            <p:stCondLst>
                              <p:cond delay="500"/>
                            </p:stCondLst>
                            <p:childTnLst>
                              <p:par>
                                <p:cTn id="18" presetID="1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slide(fromRight)">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26</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Homogeneity of subgraphs in a graph</a:t>
              </a:r>
              <a:endParaRPr lang="en-US" sz="1600" b="1" dirty="0">
                <a:latin typeface="+mn-lt"/>
              </a:endParaRPr>
            </a:p>
          </p:txBody>
        </p:sp>
      </p:grpSp>
      <p:sp>
        <p:nvSpPr>
          <p:cNvPr id="33" name="Rectangle 13"/>
          <p:cNvSpPr>
            <a:spLocks noChangeArrowheads="1"/>
          </p:cNvSpPr>
          <p:nvPr/>
        </p:nvSpPr>
        <p:spPr bwMode="auto">
          <a:xfrm>
            <a:off x="611560" y="1603247"/>
            <a:ext cx="8072494" cy="1015663"/>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dirty="0" smtClean="0">
                <a:solidFill>
                  <a:schemeClr val="bg1">
                    <a:lumMod val="50000"/>
                  </a:schemeClr>
                </a:solidFill>
                <a:latin typeface="+mn-lt"/>
              </a:rPr>
              <a:t>Node-resemblance for an edge</a:t>
            </a:r>
          </a:p>
          <a:p>
            <a:pPr marL="548640" lvl="1" indent="-457200">
              <a:lnSpc>
                <a:spcPct val="150000"/>
              </a:lnSpc>
              <a:buFont typeface="Wingdings" pitchFamily="2" charset="2"/>
              <a:buChar char="§"/>
            </a:pPr>
            <a:r>
              <a:rPr lang="en-US" sz="2000" dirty="0" smtClean="0">
                <a:solidFill>
                  <a:srgbClr val="0000FF"/>
                </a:solidFill>
                <a:latin typeface="+mn-lt"/>
              </a:rPr>
              <a:t>Edge-resemblance for a node</a:t>
            </a:r>
          </a:p>
        </p:txBody>
      </p:sp>
      <p:graphicFrame>
        <p:nvGraphicFramePr>
          <p:cNvPr id="41" name="Object 40"/>
          <p:cNvGraphicFramePr>
            <a:graphicFrameLocks noChangeAspect="1"/>
          </p:cNvGraphicFramePr>
          <p:nvPr/>
        </p:nvGraphicFramePr>
        <p:xfrm>
          <a:off x="4797025" y="3158970"/>
          <a:ext cx="4117975" cy="836612"/>
        </p:xfrm>
        <a:graphic>
          <a:graphicData uri="http://schemas.openxmlformats.org/presentationml/2006/ole">
            <p:oleObj spid="_x0000_s388099" name="Equation" r:id="rId4" imgW="2311200" imgH="469800" progId="Equation.3">
              <p:embed/>
            </p:oleObj>
          </a:graphicData>
        </a:graphic>
      </p:graphicFrame>
      <p:cxnSp>
        <p:nvCxnSpPr>
          <p:cNvPr id="21" name="Straight Connector 20"/>
          <p:cNvCxnSpPr/>
          <p:nvPr/>
        </p:nvCxnSpPr>
        <p:spPr>
          <a:xfrm>
            <a:off x="2142419" y="4268254"/>
            <a:ext cx="12144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0783" y="4268254"/>
            <a:ext cx="12144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713791" y="3982502"/>
            <a:ext cx="500066" cy="57150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986893" y="3938496"/>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1</a:t>
            </a:r>
          </a:p>
          <a:p>
            <a:r>
              <a:rPr lang="en-US" dirty="0" smtClean="0">
                <a:latin typeface="+mn-lt"/>
              </a:rPr>
              <a:t>b</a:t>
            </a:r>
            <a:r>
              <a:rPr lang="en-US" baseline="-25000" dirty="0" smtClean="0">
                <a:latin typeface="+mn-lt"/>
              </a:rPr>
              <a:t>1</a:t>
            </a:r>
          </a:p>
        </p:txBody>
      </p:sp>
      <p:sp>
        <p:nvSpPr>
          <p:cNvPr id="30" name="TextBox 29"/>
          <p:cNvSpPr txBox="1"/>
          <p:nvPr/>
        </p:nvSpPr>
        <p:spPr>
          <a:xfrm>
            <a:off x="2629967" y="3938496"/>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2</a:t>
            </a:r>
          </a:p>
          <a:p>
            <a:r>
              <a:rPr lang="en-US" dirty="0" smtClean="0">
                <a:latin typeface="+mn-lt"/>
              </a:rPr>
              <a:t>b</a:t>
            </a:r>
            <a:r>
              <a:rPr lang="en-US" baseline="-25000" dirty="0" smtClean="0">
                <a:latin typeface="+mn-lt"/>
              </a:rPr>
              <a:t>2</a:t>
            </a:r>
            <a:endParaRPr lang="en-US" baseline="-25000" dirty="0">
              <a:latin typeface="+mn-lt"/>
            </a:endParaRPr>
          </a:p>
        </p:txBody>
      </p:sp>
      <p:sp>
        <p:nvSpPr>
          <p:cNvPr id="31" name="TextBox 30"/>
          <p:cNvSpPr txBox="1"/>
          <p:nvPr/>
        </p:nvSpPr>
        <p:spPr>
          <a:xfrm>
            <a:off x="1820369" y="3929352"/>
            <a:ext cx="312906" cy="646331"/>
          </a:xfrm>
          <a:prstGeom prst="rect">
            <a:avLst/>
          </a:prstGeom>
          <a:noFill/>
        </p:spPr>
        <p:txBody>
          <a:bodyPr wrap="none" rtlCol="0">
            <a:spAutoFit/>
          </a:bodyPr>
          <a:lstStyle/>
          <a:p>
            <a:r>
              <a:rPr lang="en-US" dirty="0" smtClean="0">
                <a:solidFill>
                  <a:srgbClr val="FF0000"/>
                </a:solidFill>
                <a:latin typeface="+mn-lt"/>
              </a:rPr>
              <a:t>a</a:t>
            </a:r>
            <a:endParaRPr lang="en-US" baseline="-25000" dirty="0" smtClean="0">
              <a:solidFill>
                <a:srgbClr val="FF0000"/>
              </a:solidFill>
              <a:latin typeface="+mn-lt"/>
            </a:endParaRPr>
          </a:p>
          <a:p>
            <a:r>
              <a:rPr lang="en-US" dirty="0" smtClean="0">
                <a:solidFill>
                  <a:srgbClr val="FF0000"/>
                </a:solidFill>
                <a:latin typeface="+mn-lt"/>
              </a:rPr>
              <a:t>b</a:t>
            </a:r>
            <a:endParaRPr lang="en-US" baseline="-25000" dirty="0">
              <a:solidFill>
                <a:srgbClr val="FF0000"/>
              </a:solidFill>
              <a:latin typeface="+mn-lt"/>
            </a:endParaRPr>
          </a:p>
        </p:txBody>
      </p:sp>
      <p:cxnSp>
        <p:nvCxnSpPr>
          <p:cNvPr id="32" name="Straight Connector 31"/>
          <p:cNvCxnSpPr/>
          <p:nvPr/>
        </p:nvCxnSpPr>
        <p:spPr>
          <a:xfrm flipV="1">
            <a:off x="1977867" y="3033060"/>
            <a:ext cx="0" cy="93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1749940" y="3392955"/>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3</a:t>
            </a:r>
          </a:p>
          <a:p>
            <a:r>
              <a:rPr lang="en-US" dirty="0" smtClean="0">
                <a:latin typeface="+mn-lt"/>
              </a:rPr>
              <a:t>b</a:t>
            </a:r>
            <a:r>
              <a:rPr lang="en-US" baseline="-25000" dirty="0" smtClean="0">
                <a:latin typeface="+mn-lt"/>
              </a:rPr>
              <a:t>3</a:t>
            </a:r>
            <a:endParaRPr lang="en-US" baseline="-25000" dirty="0">
              <a:latin typeface="+mn-lt"/>
            </a:endParaRPr>
          </a:p>
        </p:txBody>
      </p:sp>
      <p:graphicFrame>
        <p:nvGraphicFramePr>
          <p:cNvPr id="35" name="Object 34"/>
          <p:cNvGraphicFramePr>
            <a:graphicFrameLocks noChangeAspect="1"/>
          </p:cNvGraphicFramePr>
          <p:nvPr/>
        </p:nvGraphicFramePr>
        <p:xfrm>
          <a:off x="656925" y="5454225"/>
          <a:ext cx="3240000" cy="790848"/>
        </p:xfrm>
        <a:graphic>
          <a:graphicData uri="http://schemas.openxmlformats.org/presentationml/2006/ole">
            <p:oleObj spid="_x0000_s388100" name="Equation" r:id="rId5" imgW="1612800" imgH="393480" progId="Equation.3">
              <p:embed/>
            </p:oleObj>
          </a:graphicData>
        </a:graphic>
      </p:graphicFrame>
      <p:graphicFrame>
        <p:nvGraphicFramePr>
          <p:cNvPr id="388101" name="Object 5"/>
          <p:cNvGraphicFramePr>
            <a:graphicFrameLocks noChangeAspect="1"/>
          </p:cNvGraphicFramePr>
          <p:nvPr/>
        </p:nvGraphicFramePr>
        <p:xfrm>
          <a:off x="701570" y="5319210"/>
          <a:ext cx="3113088" cy="790575"/>
        </p:xfrm>
        <a:graphic>
          <a:graphicData uri="http://schemas.openxmlformats.org/presentationml/2006/ole">
            <p:oleObj spid="_x0000_s388101" name="Equation" r:id="rId6" imgW="1549080" imgH="393480" progId="Equation.3">
              <p:embed/>
            </p:oleObj>
          </a:graphicData>
        </a:graphic>
      </p:graphicFrame>
      <p:sp>
        <p:nvSpPr>
          <p:cNvPr id="36" name="TextBox 35"/>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graphicFrame>
        <p:nvGraphicFramePr>
          <p:cNvPr id="388102" name="Object 6"/>
          <p:cNvGraphicFramePr>
            <a:graphicFrameLocks noChangeAspect="1"/>
          </p:cNvGraphicFramePr>
          <p:nvPr/>
        </p:nvGraphicFramePr>
        <p:xfrm>
          <a:off x="4900613" y="4464050"/>
          <a:ext cx="4021137" cy="750888"/>
        </p:xfrm>
        <a:graphic>
          <a:graphicData uri="http://schemas.openxmlformats.org/presentationml/2006/ole">
            <p:oleObj spid="_x0000_s388102" name="Equation" r:id="rId7" imgW="2450880" imgH="457200" progId="Equation.3">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slide(fromTop)">
                                      <p:cBhvr>
                                        <p:cTn id="7" dur="500"/>
                                        <p:tgtEl>
                                          <p:spTgt spid="31">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heckerboard(across)">
                                      <p:cBhvr>
                                        <p:cTn id="11" dur="500"/>
                                        <p:tgtEl>
                                          <p:spTgt spid="35"/>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slide(fromRigh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31">
                                            <p:txEl>
                                              <p:pRg st="1" end="1"/>
                                            </p:txEl>
                                          </p:spTgt>
                                        </p:tgtEl>
                                        <p:attrNameLst>
                                          <p:attrName>style.visibility</p:attrName>
                                        </p:attrNameLst>
                                      </p:cBhvr>
                                      <p:to>
                                        <p:strVal val="visible"/>
                                      </p:to>
                                    </p:set>
                                    <p:animEffect transition="in" filter="slide(fromBottom)">
                                      <p:cBhvr>
                                        <p:cTn id="24" dur="500"/>
                                        <p:tgtEl>
                                          <p:spTgt spid="31">
                                            <p:txEl>
                                              <p:pRg st="1" end="1"/>
                                            </p:txEl>
                                          </p:spTgt>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388101"/>
                                        </p:tgtEl>
                                        <p:attrNameLst>
                                          <p:attrName>style.visibility</p:attrName>
                                        </p:attrNameLst>
                                      </p:cBhvr>
                                      <p:to>
                                        <p:strVal val="visible"/>
                                      </p:to>
                                    </p:set>
                                    <p:animEffect transition="in" filter="checkerboard(across)">
                                      <p:cBhvr>
                                        <p:cTn id="28" dur="500"/>
                                        <p:tgtEl>
                                          <p:spTgt spid="388101"/>
                                        </p:tgtEl>
                                      </p:cBhvr>
                                    </p:animEffect>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388102"/>
                                        </p:tgtEl>
                                        <p:attrNameLst>
                                          <p:attrName>style.visibility</p:attrName>
                                        </p:attrNameLst>
                                      </p:cBhvr>
                                      <p:to>
                                        <p:strVal val="visible"/>
                                      </p:to>
                                    </p:set>
                                    <p:animEffect transition="in" filter="slide(fromRight)">
                                      <p:cBhvr>
                                        <p:cTn id="32" dur="500"/>
                                        <p:tgtEl>
                                          <p:spTgt spid="388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27</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FMGE</a:t>
              </a:r>
              <a:endParaRPr lang="en-US" sz="1600" b="1" dirty="0">
                <a:latin typeface="+mn-lt"/>
              </a:endParaRPr>
            </a:p>
          </p:txBody>
        </p:sp>
      </p:grpSp>
      <p:sp>
        <p:nvSpPr>
          <p:cNvPr id="33" name="Rectangle 13"/>
          <p:cNvSpPr>
            <a:spLocks noChangeArrowheads="1"/>
          </p:cNvSpPr>
          <p:nvPr/>
        </p:nvSpPr>
        <p:spPr bwMode="auto">
          <a:xfrm>
            <a:off x="611560" y="1584197"/>
            <a:ext cx="8072494" cy="1015663"/>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dirty="0" smtClean="0">
                <a:latin typeface="+mn-lt"/>
              </a:rPr>
              <a:t>Unsupervised learning phase</a:t>
            </a:r>
          </a:p>
          <a:p>
            <a:pPr marL="548640" lvl="1" indent="-457200">
              <a:lnSpc>
                <a:spcPct val="150000"/>
              </a:lnSpc>
              <a:buFont typeface="Wingdings" pitchFamily="2" charset="2"/>
              <a:buChar char="§"/>
            </a:pPr>
            <a:r>
              <a:rPr lang="en-US" sz="2000" dirty="0" smtClean="0">
                <a:latin typeface="+mn-lt"/>
              </a:rPr>
              <a:t>Graph embedding phase</a:t>
            </a:r>
          </a:p>
        </p:txBody>
      </p:sp>
      <p:sp>
        <p:nvSpPr>
          <p:cNvPr id="18" name="TextBox 17"/>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slide(fromLeft)">
                                      <p:cBhvr>
                                        <p:cTn id="7" dur="500"/>
                                        <p:tgtEl>
                                          <p:spTgt spid="33">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animEffect transition="in" filter="slide(fromLeft)">
                                      <p:cBhvr>
                                        <p:cTn id="11"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28</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Unsupervised learning phase of FMGE</a:t>
              </a:r>
              <a:endParaRPr lang="en-US" sz="1600" b="1" dirty="0">
                <a:latin typeface="+mn-lt"/>
              </a:endParaRPr>
            </a:p>
          </p:txBody>
        </p:sp>
      </p:grpSp>
      <p:pic>
        <p:nvPicPr>
          <p:cNvPr id="328705" name="Picture 1" descr="D:\SVN-PHDMML2008\PHDMML2008\WorkInProgress[...]\PhD_DISSERTATION\__These\Figures\FGElearning_bw.PNG"/>
          <p:cNvPicPr>
            <a:picLocks noChangeAspect="1" noChangeArrowheads="1"/>
          </p:cNvPicPr>
          <p:nvPr/>
        </p:nvPicPr>
        <p:blipFill>
          <a:blip r:embed="rId3" cstate="print"/>
          <a:srcRect/>
          <a:stretch>
            <a:fillRect/>
          </a:stretch>
        </p:blipFill>
        <p:spPr bwMode="auto">
          <a:xfrm>
            <a:off x="220370" y="2298966"/>
            <a:ext cx="8640000" cy="1220044"/>
          </a:xfrm>
          <a:prstGeom prst="rect">
            <a:avLst/>
          </a:prstGeom>
          <a:noFill/>
        </p:spPr>
      </p:pic>
      <p:sp>
        <p:nvSpPr>
          <p:cNvPr id="13" name="TextBox 12"/>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28705"/>
                                        </p:tgtEl>
                                        <p:attrNameLst>
                                          <p:attrName>style.visibility</p:attrName>
                                        </p:attrNameLst>
                                      </p:cBhvr>
                                      <p:to>
                                        <p:strVal val="visible"/>
                                      </p:to>
                                    </p:set>
                                    <p:anim calcmode="lin" valueType="num">
                                      <p:cBhvr>
                                        <p:cTn id="7" dur="1000" fill="hold"/>
                                        <p:tgtEl>
                                          <p:spTgt spid="328705"/>
                                        </p:tgtEl>
                                        <p:attrNameLst>
                                          <p:attrName>ppt_w</p:attrName>
                                        </p:attrNameLst>
                                      </p:cBhvr>
                                      <p:tavLst>
                                        <p:tav tm="0">
                                          <p:val>
                                            <p:fltVal val="0"/>
                                          </p:val>
                                        </p:tav>
                                        <p:tav tm="100000">
                                          <p:val>
                                            <p:strVal val="#ppt_w"/>
                                          </p:val>
                                        </p:tav>
                                      </p:tavLst>
                                    </p:anim>
                                    <p:anim calcmode="lin" valueType="num">
                                      <p:cBhvr>
                                        <p:cTn id="8" dur="1000" fill="hold"/>
                                        <p:tgtEl>
                                          <p:spTgt spid="3287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29</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Unsupervised learning phase of FMGE</a:t>
              </a:r>
              <a:endParaRPr lang="en-US" sz="1600" b="1" dirty="0">
                <a:latin typeface="+mn-lt"/>
              </a:endParaRPr>
            </a:p>
          </p:txBody>
        </p:sp>
      </p:grpSp>
      <p:pic>
        <p:nvPicPr>
          <p:cNvPr id="390146" name="Picture 2"/>
          <p:cNvPicPr>
            <a:picLocks noChangeAspect="1" noChangeArrowheads="1"/>
          </p:cNvPicPr>
          <p:nvPr/>
        </p:nvPicPr>
        <p:blipFill>
          <a:blip r:embed="rId3" cstate="print"/>
          <a:srcRect/>
          <a:stretch>
            <a:fillRect/>
          </a:stretch>
        </p:blipFill>
        <p:spPr bwMode="auto">
          <a:xfrm>
            <a:off x="251520" y="3383995"/>
            <a:ext cx="8640000" cy="1682697"/>
          </a:xfrm>
          <a:prstGeom prst="rect">
            <a:avLst/>
          </a:prstGeom>
          <a:noFill/>
          <a:ln w="9525">
            <a:noFill/>
            <a:miter lim="800000"/>
            <a:headEnd/>
            <a:tailEnd/>
          </a:ln>
        </p:spPr>
      </p:pic>
      <p:pic>
        <p:nvPicPr>
          <p:cNvPr id="11" name="Picture 10" descr="FGElearning_bw_2.PNG"/>
          <p:cNvPicPr>
            <a:picLocks noChangeAspect="1"/>
          </p:cNvPicPr>
          <p:nvPr/>
        </p:nvPicPr>
        <p:blipFill>
          <a:blip r:embed="rId4" cstate="print"/>
          <a:stretch>
            <a:fillRect/>
          </a:stretch>
        </p:blipFill>
        <p:spPr>
          <a:xfrm>
            <a:off x="251520" y="1612641"/>
            <a:ext cx="8640000" cy="961264"/>
          </a:xfrm>
          <a:prstGeom prst="rect">
            <a:avLst/>
          </a:prstGeom>
        </p:spPr>
      </p:pic>
      <p:sp>
        <p:nvSpPr>
          <p:cNvPr id="12" name="TextBox 11"/>
          <p:cNvSpPr txBox="1"/>
          <p:nvPr/>
        </p:nvSpPr>
        <p:spPr>
          <a:xfrm>
            <a:off x="701570" y="5544235"/>
            <a:ext cx="3682418" cy="784895"/>
          </a:xfrm>
          <a:prstGeom prst="rect">
            <a:avLst/>
          </a:prstGeom>
          <a:noFill/>
        </p:spPr>
        <p:txBody>
          <a:bodyPr wrap="none" rtlCol="0">
            <a:spAutoFit/>
          </a:bodyPr>
          <a:lstStyle/>
          <a:p>
            <a:pPr marL="91440" indent="-457200">
              <a:lnSpc>
                <a:spcPct val="150000"/>
              </a:lnSpc>
              <a:buFont typeface="Wingdings" pitchFamily="2" charset="2"/>
              <a:buChar char="§"/>
            </a:pPr>
            <a:r>
              <a:rPr lang="en-US" sz="1600" dirty="0" smtClean="0">
                <a:latin typeface="+mn-lt"/>
              </a:rPr>
              <a:t>First fuzzy interval (-</a:t>
            </a:r>
            <a:r>
              <a:rPr lang="en-US" sz="1600" dirty="0" smtClean="0">
                <a:latin typeface="+mn-lt"/>
                <a:sym typeface="Symbol"/>
              </a:rPr>
              <a:t>, -, …, …)</a:t>
            </a:r>
          </a:p>
          <a:p>
            <a:pPr marL="91440" indent="-457200">
              <a:lnSpc>
                <a:spcPct val="150000"/>
              </a:lnSpc>
              <a:buFont typeface="Wingdings" pitchFamily="2" charset="2"/>
              <a:buChar char="§"/>
            </a:pPr>
            <a:r>
              <a:rPr lang="en-US" sz="1600" dirty="0" smtClean="0">
                <a:latin typeface="+mn-lt"/>
                <a:sym typeface="Symbol"/>
              </a:rPr>
              <a:t>Last fuzzy interval (…, …, , )</a:t>
            </a:r>
            <a:endParaRPr lang="en-US" sz="1600" dirty="0" smtClean="0">
              <a:latin typeface="+mn-lt"/>
            </a:endParaRPr>
          </a:p>
        </p:txBody>
      </p:sp>
      <p:sp>
        <p:nvSpPr>
          <p:cNvPr id="13" name="TextBox 12"/>
          <p:cNvSpPr txBox="1"/>
          <p:nvPr/>
        </p:nvSpPr>
        <p:spPr>
          <a:xfrm>
            <a:off x="1940361" y="4837602"/>
            <a:ext cx="6237605" cy="646331"/>
          </a:xfrm>
          <a:prstGeom prst="rect">
            <a:avLst/>
          </a:prstGeom>
          <a:solidFill>
            <a:schemeClr val="bg1"/>
          </a:solidFill>
        </p:spPr>
        <p:txBody>
          <a:bodyPr wrap="none" rtlCol="0">
            <a:spAutoFit/>
          </a:bodyPr>
          <a:lstStyle/>
          <a:p>
            <a:pPr marL="342900" indent="-342900">
              <a:buAutoNum type="arabicPlain"/>
            </a:pPr>
            <a:r>
              <a:rPr lang="fr-FR" b="1" dirty="0" smtClean="0">
                <a:latin typeface="+mn-lt"/>
              </a:rPr>
              <a:t>      2          3         4          5          6         7          8         9</a:t>
            </a:r>
          </a:p>
          <a:p>
            <a:pPr marL="342900" indent="-342900">
              <a:buAutoNum type="arabicPlain"/>
            </a:pPr>
            <a:endParaRPr lang="fr-FR" b="1" dirty="0" smtClean="0">
              <a:latin typeface="+mn-lt"/>
            </a:endParaRPr>
          </a:p>
        </p:txBody>
      </p:sp>
      <p:sp>
        <p:nvSpPr>
          <p:cNvPr id="14" name="TextBox 13"/>
          <p:cNvSpPr txBox="1"/>
          <p:nvPr/>
        </p:nvSpPr>
        <p:spPr>
          <a:xfrm>
            <a:off x="3536885" y="1718810"/>
            <a:ext cx="1467068" cy="646331"/>
          </a:xfrm>
          <a:prstGeom prst="rect">
            <a:avLst/>
          </a:prstGeom>
          <a:solidFill>
            <a:srgbClr val="9393FF">
              <a:alpha val="30000"/>
            </a:srgbClr>
          </a:solidFill>
        </p:spPr>
        <p:txBody>
          <a:bodyPr wrap="none" rtlCol="0">
            <a:spAutoFit/>
          </a:bodyPr>
          <a:lstStyle/>
          <a:p>
            <a:r>
              <a:rPr lang="fr-FR" b="1" dirty="0" smtClean="0">
                <a:latin typeface="+mn-lt"/>
              </a:rPr>
              <a:t>                    </a:t>
            </a:r>
          </a:p>
          <a:p>
            <a:r>
              <a:rPr lang="fr-FR" b="1" dirty="0" smtClean="0">
                <a:latin typeface="+mn-lt"/>
              </a:rPr>
              <a:t>                  </a:t>
            </a:r>
            <a:endParaRPr lang="fr-FR" b="1" dirty="0">
              <a:latin typeface="+mn-lt"/>
            </a:endParaRPr>
          </a:p>
        </p:txBody>
      </p:sp>
      <p:sp>
        <p:nvSpPr>
          <p:cNvPr id="15" name="TextBox 14"/>
          <p:cNvSpPr txBox="1"/>
          <p:nvPr/>
        </p:nvSpPr>
        <p:spPr>
          <a:xfrm>
            <a:off x="1961710" y="4824155"/>
            <a:ext cx="6165685" cy="369332"/>
          </a:xfrm>
          <a:prstGeom prst="rect">
            <a:avLst/>
          </a:prstGeom>
          <a:solidFill>
            <a:srgbClr val="9393FF">
              <a:alpha val="30000"/>
            </a:srgbClr>
          </a:solidFill>
        </p:spPr>
        <p:txBody>
          <a:bodyPr wrap="square" rtlCol="0">
            <a:spAutoFit/>
          </a:bodyPr>
          <a:lstStyle/>
          <a:p>
            <a:r>
              <a:rPr lang="fr-FR" b="1" dirty="0" smtClean="0">
                <a:latin typeface="+mn-lt"/>
              </a:rPr>
              <a:t>                                      </a:t>
            </a:r>
            <a:endParaRPr lang="fr-FR" b="1" dirty="0">
              <a:latin typeface="+mn-lt"/>
            </a:endParaRPr>
          </a:p>
        </p:txBody>
      </p:sp>
      <p:sp>
        <p:nvSpPr>
          <p:cNvPr id="16" name="TextBox 15"/>
          <p:cNvSpPr txBox="1"/>
          <p:nvPr/>
        </p:nvSpPr>
        <p:spPr>
          <a:xfrm>
            <a:off x="881590" y="4464115"/>
            <a:ext cx="377026" cy="369332"/>
          </a:xfrm>
          <a:prstGeom prst="rect">
            <a:avLst/>
          </a:prstGeom>
          <a:solidFill>
            <a:srgbClr val="00FF00">
              <a:alpha val="40000"/>
            </a:srgbClr>
          </a:solidFill>
        </p:spPr>
        <p:txBody>
          <a:bodyPr wrap="none" rtlCol="0">
            <a:spAutoFit/>
          </a:bodyPr>
          <a:lstStyle/>
          <a:p>
            <a:r>
              <a:rPr lang="fr-FR" b="1" dirty="0" smtClean="0">
                <a:latin typeface="+mn-lt"/>
              </a:rPr>
              <a:t>   </a:t>
            </a:r>
          </a:p>
        </p:txBody>
      </p:sp>
      <p:sp>
        <p:nvSpPr>
          <p:cNvPr id="17" name="TextBox 16"/>
          <p:cNvSpPr txBox="1"/>
          <p:nvPr/>
        </p:nvSpPr>
        <p:spPr>
          <a:xfrm>
            <a:off x="8442430" y="4599130"/>
            <a:ext cx="377026" cy="369332"/>
          </a:xfrm>
          <a:prstGeom prst="rect">
            <a:avLst/>
          </a:prstGeom>
          <a:solidFill>
            <a:srgbClr val="00FF00">
              <a:alpha val="40000"/>
            </a:srgbClr>
          </a:solidFill>
        </p:spPr>
        <p:txBody>
          <a:bodyPr wrap="none" rtlCol="0">
            <a:spAutoFit/>
          </a:bodyPr>
          <a:lstStyle/>
          <a:p>
            <a:r>
              <a:rPr lang="fr-FR" b="1" dirty="0" smtClean="0">
                <a:latin typeface="+mn-lt"/>
              </a:rPr>
              <a:t>   </a:t>
            </a:r>
          </a:p>
        </p:txBody>
      </p:sp>
      <p:sp>
        <p:nvSpPr>
          <p:cNvPr id="18" name="TextBox 17"/>
          <p:cNvSpPr txBox="1"/>
          <p:nvPr/>
        </p:nvSpPr>
        <p:spPr>
          <a:xfrm>
            <a:off x="251519" y="1628800"/>
            <a:ext cx="1665185" cy="923330"/>
          </a:xfrm>
          <a:prstGeom prst="rect">
            <a:avLst/>
          </a:prstGeom>
          <a:solidFill>
            <a:srgbClr val="00FF00">
              <a:alpha val="40000"/>
            </a:srgbClr>
          </a:solidFill>
        </p:spPr>
        <p:txBody>
          <a:bodyPr wrap="square" rtlCol="0">
            <a:spAutoFit/>
          </a:bodyPr>
          <a:lstStyle/>
          <a:p>
            <a:r>
              <a:rPr lang="fr-FR" b="1" dirty="0" smtClean="0">
                <a:latin typeface="+mn-lt"/>
              </a:rPr>
              <a:t>                    </a:t>
            </a:r>
          </a:p>
          <a:p>
            <a:r>
              <a:rPr lang="fr-FR" b="1" dirty="0" smtClean="0">
                <a:latin typeface="+mn-lt"/>
              </a:rPr>
              <a:t>                  </a:t>
            </a:r>
          </a:p>
          <a:p>
            <a:endParaRPr lang="fr-FR" b="1" dirty="0">
              <a:latin typeface="+mn-lt"/>
            </a:endParaRPr>
          </a:p>
        </p:txBody>
      </p:sp>
      <p:sp>
        <p:nvSpPr>
          <p:cNvPr id="19" name="TextBox 18"/>
          <p:cNvSpPr txBox="1"/>
          <p:nvPr/>
        </p:nvSpPr>
        <p:spPr>
          <a:xfrm>
            <a:off x="7227295" y="1792559"/>
            <a:ext cx="1665185" cy="646331"/>
          </a:xfrm>
          <a:prstGeom prst="rect">
            <a:avLst/>
          </a:prstGeom>
          <a:solidFill>
            <a:srgbClr val="FF9393">
              <a:alpha val="29804"/>
            </a:srgbClr>
          </a:solidFill>
        </p:spPr>
        <p:txBody>
          <a:bodyPr wrap="square" rtlCol="0">
            <a:spAutoFit/>
          </a:bodyPr>
          <a:lstStyle/>
          <a:p>
            <a:r>
              <a:rPr lang="fr-FR" b="1" dirty="0" smtClean="0">
                <a:latin typeface="+mn-lt"/>
              </a:rPr>
              <a:t>                    </a:t>
            </a:r>
          </a:p>
          <a:p>
            <a:r>
              <a:rPr lang="fr-FR" b="1" dirty="0" smtClean="0">
                <a:latin typeface="+mn-lt"/>
              </a:rPr>
              <a:t>                  </a:t>
            </a:r>
            <a:endParaRPr lang="fr-FR" b="1" dirty="0">
              <a:latin typeface="+mn-lt"/>
            </a:endParaRPr>
          </a:p>
        </p:txBody>
      </p:sp>
      <p:sp>
        <p:nvSpPr>
          <p:cNvPr id="20" name="TextBox 19"/>
          <p:cNvSpPr txBox="1"/>
          <p:nvPr/>
        </p:nvSpPr>
        <p:spPr>
          <a:xfrm>
            <a:off x="3536885" y="3766811"/>
            <a:ext cx="2430270" cy="923330"/>
          </a:xfrm>
          <a:prstGeom prst="rect">
            <a:avLst/>
          </a:prstGeom>
          <a:solidFill>
            <a:srgbClr val="FF9393">
              <a:alpha val="29804"/>
            </a:srgbClr>
          </a:solidFill>
        </p:spPr>
        <p:txBody>
          <a:bodyPr wrap="square" rtlCol="0">
            <a:spAutoFit/>
          </a:bodyPr>
          <a:lstStyle/>
          <a:p>
            <a:r>
              <a:rPr lang="fr-FR" b="1" dirty="0" smtClean="0">
                <a:latin typeface="+mn-lt"/>
              </a:rPr>
              <a:t>                    </a:t>
            </a:r>
          </a:p>
          <a:p>
            <a:r>
              <a:rPr lang="fr-FR" b="1" dirty="0" smtClean="0">
                <a:latin typeface="+mn-lt"/>
              </a:rPr>
              <a:t>                  </a:t>
            </a:r>
          </a:p>
          <a:p>
            <a:endParaRPr lang="fr-FR" b="1" dirty="0">
              <a:latin typeface="+mn-lt"/>
            </a:endParaRPr>
          </a:p>
        </p:txBody>
      </p:sp>
      <p:sp>
        <p:nvSpPr>
          <p:cNvPr id="22" name="TextBox 21"/>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390146"/>
                                        </p:tgtEl>
                                        <p:attrNameLst>
                                          <p:attrName>style.visibility</p:attrName>
                                        </p:attrNameLst>
                                      </p:cBhvr>
                                      <p:to>
                                        <p:strVal val="visible"/>
                                      </p:to>
                                    </p:set>
                                    <p:animEffect transition="in" filter="checkerboard(across)">
                                      <p:cBhvr>
                                        <p:cTn id="12" dur="500"/>
                                        <p:tgtEl>
                                          <p:spTgt spid="390146"/>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par>
                          <p:cTn id="20" fill="hold">
                            <p:stCondLst>
                              <p:cond delay="1500"/>
                            </p:stCondLst>
                            <p:childTnLst>
                              <p:par>
                                <p:cTn id="21" presetID="5"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childTnLst>
                          </p:cTn>
                        </p:par>
                        <p:par>
                          <p:cTn id="24" fill="hold">
                            <p:stCondLst>
                              <p:cond delay="2000"/>
                            </p:stCondLst>
                            <p:childTnLst>
                              <p:par>
                                <p:cTn id="25" presetID="5"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childTnLst>
                          </p:cTn>
                        </p:par>
                        <p:par>
                          <p:cTn id="28" fill="hold">
                            <p:stCondLst>
                              <p:cond delay="2500"/>
                            </p:stCondLst>
                            <p:childTnLst>
                              <p:par>
                                <p:cTn id="29" presetID="5"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par>
                          <p:cTn id="32" fill="hold">
                            <p:stCondLst>
                              <p:cond delay="3000"/>
                            </p:stCondLst>
                            <p:childTnLst>
                              <p:par>
                                <p:cTn id="33" presetID="5"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par>
                          <p:cTn id="36" fill="hold">
                            <p:stCondLst>
                              <p:cond delay="3500"/>
                            </p:stCondLst>
                            <p:childTnLst>
                              <p:par>
                                <p:cTn id="37" presetID="5"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heckerboard(across)">
                                      <p:cBhvr>
                                        <p:cTn id="39" dur="500"/>
                                        <p:tgtEl>
                                          <p:spTgt spid="19"/>
                                        </p:tgtEl>
                                      </p:cBhvr>
                                    </p:animEffect>
                                  </p:childTnLst>
                                </p:cTn>
                              </p:par>
                            </p:childTnLst>
                          </p:cTn>
                        </p:par>
                        <p:par>
                          <p:cTn id="40" fill="hold">
                            <p:stCondLst>
                              <p:cond delay="4000"/>
                            </p:stCondLst>
                            <p:childTnLst>
                              <p:par>
                                <p:cTn id="41" presetID="5" presetClass="entr" presetSubtype="1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across)">
                                      <p:cBhvr>
                                        <p:cTn id="43" dur="500"/>
                                        <p:tgtEl>
                                          <p:spTgt spid="20"/>
                                        </p:tgtEl>
                                      </p:cBhvr>
                                    </p:animEffect>
                                  </p:childTnLst>
                                </p:cTn>
                              </p:par>
                            </p:childTnLst>
                          </p:cTn>
                        </p:par>
                        <p:par>
                          <p:cTn id="44" fill="hold">
                            <p:stCondLst>
                              <p:cond delay="4500"/>
                            </p:stCondLst>
                            <p:childTnLst>
                              <p:par>
                                <p:cTn id="45" presetID="12" presetClass="entr" presetSubtype="8" fill="hold"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slide(fromLeft)">
                                      <p:cBhvr>
                                        <p:cTn id="47" dur="500"/>
                                        <p:tgtEl>
                                          <p:spTgt spid="12">
                                            <p:txEl>
                                              <p:pRg st="0" end="0"/>
                                            </p:txEl>
                                          </p:spTgt>
                                        </p:tgtEl>
                                      </p:cBhvr>
                                    </p:animEffect>
                                  </p:childTnLst>
                                </p:cTn>
                              </p:par>
                            </p:childTnLst>
                          </p:cTn>
                        </p:par>
                        <p:par>
                          <p:cTn id="48" fill="hold">
                            <p:stCondLst>
                              <p:cond delay="5000"/>
                            </p:stCondLst>
                            <p:childTnLst>
                              <p:par>
                                <p:cTn id="49" presetID="12" presetClass="entr" presetSubtype="8" fill="hold" nodeType="after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slide(fromLeft)">
                                      <p:cBhvr>
                                        <p:cTn id="5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Objectives of thesis</a:t>
              </a:r>
              <a:endParaRPr lang="en-US" b="1" dirty="0">
                <a:latin typeface="+mn-lt"/>
              </a:endParaRPr>
            </a:p>
          </p:txBody>
        </p:sp>
      </p:grpSp>
      <p:sp>
        <p:nvSpPr>
          <p:cNvPr id="9223" name="Rectangle 13"/>
          <p:cNvSpPr>
            <a:spLocks noChangeArrowheads="1"/>
          </p:cNvSpPr>
          <p:nvPr/>
        </p:nvSpPr>
        <p:spPr bwMode="auto">
          <a:xfrm>
            <a:off x="746051" y="1539174"/>
            <a:ext cx="7632848" cy="3970318"/>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latin typeface="+mn-lt"/>
              </a:rPr>
              <a:t>Problematic</a:t>
            </a:r>
            <a:endParaRPr lang="en-US" sz="2000" b="1" dirty="0" smtClean="0">
              <a:latin typeface="+mn-lt"/>
            </a:endParaRPr>
          </a:p>
          <a:p>
            <a:pPr marL="1005840" lvl="2" indent="-342900">
              <a:lnSpc>
                <a:spcPct val="150000"/>
              </a:lnSpc>
              <a:buFont typeface="Wingdings" pitchFamily="2" charset="2"/>
              <a:buChar char="§"/>
            </a:pPr>
            <a:r>
              <a:rPr lang="en-US" sz="2000" dirty="0" smtClean="0">
                <a:latin typeface="+mn-lt"/>
              </a:rPr>
              <a:t>Lack of efficient computational tools for graph based structural pattern recognition</a:t>
            </a:r>
          </a:p>
          <a:p>
            <a:pPr marL="1005840" lvl="2" indent="-342900" algn="just">
              <a:lnSpc>
                <a:spcPct val="150000"/>
              </a:lnSpc>
            </a:pPr>
            <a:endParaRPr lang="en-US" sz="2000" b="1" dirty="0" smtClean="0">
              <a:latin typeface="+mn-lt"/>
            </a:endParaRPr>
          </a:p>
          <a:p>
            <a:pPr marL="91440" indent="-342900" algn="just">
              <a:lnSpc>
                <a:spcPct val="150000"/>
              </a:lnSpc>
              <a:buFont typeface="Wingdings" pitchFamily="2" charset="2"/>
              <a:buChar char="v"/>
            </a:pPr>
            <a:r>
              <a:rPr lang="en-US" sz="2400" b="1" dirty="0" smtClean="0">
                <a:latin typeface="+mn-lt"/>
              </a:rPr>
              <a:t>Proposed solution</a:t>
            </a:r>
          </a:p>
          <a:p>
            <a:pPr marL="1005840" lvl="2" indent="-342900">
              <a:lnSpc>
                <a:spcPct val="150000"/>
              </a:lnSpc>
              <a:buFont typeface="Wingdings" pitchFamily="2" charset="2"/>
              <a:buChar char="§"/>
            </a:pPr>
            <a:r>
              <a:rPr lang="en-US" sz="2000" dirty="0" smtClean="0">
                <a:latin typeface="+mn-lt"/>
              </a:rPr>
              <a:t>Transform graphs into numeric feature vectors and exploit computational strengths of state of the art statistical pattern recognition</a:t>
            </a:r>
            <a:endParaRPr lang="en-US" sz="1200" dirty="0" smtClean="0">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slide(fromLeft)">
                                      <p:cBhvr>
                                        <p:cTn id="7" dur="500"/>
                                        <p:tgtEl>
                                          <p:spTgt spid="9223">
                                            <p:txEl>
                                              <p:pRg st="0" end="0"/>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23">
                                            <p:txEl>
                                              <p:pRg st="1" end="1"/>
                                            </p:txEl>
                                          </p:spTgt>
                                        </p:tgtEl>
                                        <p:attrNameLst>
                                          <p:attrName>style.visibility</p:attrName>
                                        </p:attrNameLst>
                                      </p:cBhvr>
                                      <p:to>
                                        <p:strVal val="visible"/>
                                      </p:to>
                                    </p:set>
                                    <p:animEffect transition="in" filter="slide(fromTop)">
                                      <p:cBhvr>
                                        <p:cTn id="11" dur="500"/>
                                        <p:tgtEl>
                                          <p:spTgt spid="9223">
                                            <p:txEl>
                                              <p:pRg st="1" end="1"/>
                                            </p:txEl>
                                          </p:spTgt>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223">
                                            <p:txEl>
                                              <p:pRg st="3" end="3"/>
                                            </p:txEl>
                                          </p:spTgt>
                                        </p:tgtEl>
                                        <p:attrNameLst>
                                          <p:attrName>style.visibility</p:attrName>
                                        </p:attrNameLst>
                                      </p:cBhvr>
                                      <p:to>
                                        <p:strVal val="visible"/>
                                      </p:to>
                                    </p:set>
                                    <p:animEffect transition="in" filter="slide(fromLeft)">
                                      <p:cBhvr>
                                        <p:cTn id="15" dur="500"/>
                                        <p:tgtEl>
                                          <p:spTgt spid="9223">
                                            <p:txEl>
                                              <p:pRg st="3" end="3"/>
                                            </p:txEl>
                                          </p:spTgt>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9223">
                                            <p:txEl>
                                              <p:pRg st="4" end="4"/>
                                            </p:txEl>
                                          </p:spTgt>
                                        </p:tgtEl>
                                        <p:attrNameLst>
                                          <p:attrName>style.visibility</p:attrName>
                                        </p:attrNameLst>
                                      </p:cBhvr>
                                      <p:to>
                                        <p:strVal val="visible"/>
                                      </p:to>
                                    </p:set>
                                    <p:animEffect transition="in" filter="slide(fromTop)">
                                      <p:cBhvr>
                                        <p:cTn id="19" dur="500"/>
                                        <p:tgtEl>
                                          <p:spTgt spid="92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30</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Graph embedding phase of FMGE</a:t>
              </a:r>
              <a:endParaRPr lang="en-US" sz="1600" b="1" dirty="0">
                <a:latin typeface="+mn-lt"/>
              </a:endParaRPr>
            </a:p>
          </p:txBody>
        </p:sp>
      </p:grpSp>
      <p:pic>
        <p:nvPicPr>
          <p:cNvPr id="389122" name="Picture 2" descr="D:\SVN-PHDMML2008\PHDMML2008\WorkInProgress[...]\PhD_DISSERTATION\__These\Figures\FGEembedding_bw.PNG"/>
          <p:cNvPicPr>
            <a:picLocks noChangeAspect="1" noChangeArrowheads="1"/>
          </p:cNvPicPr>
          <p:nvPr/>
        </p:nvPicPr>
        <p:blipFill>
          <a:blip r:embed="rId4" cstate="print"/>
          <a:srcRect/>
          <a:stretch>
            <a:fillRect/>
          </a:stretch>
        </p:blipFill>
        <p:spPr bwMode="auto">
          <a:xfrm>
            <a:off x="251520" y="1576856"/>
            <a:ext cx="8640000" cy="1132064"/>
          </a:xfrm>
          <a:prstGeom prst="rect">
            <a:avLst/>
          </a:prstGeom>
          <a:noFill/>
        </p:spPr>
      </p:pic>
      <p:sp>
        <p:nvSpPr>
          <p:cNvPr id="12" name="Rectangle 13"/>
          <p:cNvSpPr>
            <a:spLocks noChangeArrowheads="1"/>
          </p:cNvSpPr>
          <p:nvPr/>
        </p:nvSpPr>
        <p:spPr bwMode="auto">
          <a:xfrm>
            <a:off x="746575" y="3313437"/>
            <a:ext cx="8325925" cy="1015663"/>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
            </a:pPr>
            <a:r>
              <a:rPr lang="en-US" sz="2000" dirty="0" smtClean="0"/>
              <a:t>Numeric information embedded by fuzzy histograms</a:t>
            </a:r>
          </a:p>
          <a:p>
            <a:pPr marL="91440" indent="-342900" algn="just">
              <a:lnSpc>
                <a:spcPct val="150000"/>
              </a:lnSpc>
              <a:buFont typeface="Wingdings" pitchFamily="2" charset="2"/>
              <a:buChar char="§"/>
            </a:pPr>
            <a:r>
              <a:rPr lang="en-US" sz="2000" dirty="0" smtClean="0"/>
              <a:t>Symbolic information embedded by crisp histograms</a:t>
            </a:r>
            <a:endParaRPr lang="en-US" sz="2000" dirty="0" smtClean="0">
              <a:latin typeface="+mn-lt"/>
            </a:endParaRPr>
          </a:p>
        </p:txBody>
      </p:sp>
      <p:pic>
        <p:nvPicPr>
          <p:cNvPr id="13" name="Picture 2"/>
          <p:cNvPicPr>
            <a:picLocks noChangeAspect="1" noChangeArrowheads="1"/>
          </p:cNvPicPr>
          <p:nvPr/>
        </p:nvPicPr>
        <p:blipFill>
          <a:blip r:embed="rId5" cstate="print"/>
          <a:srcRect/>
          <a:stretch>
            <a:fillRect/>
          </a:stretch>
        </p:blipFill>
        <p:spPr bwMode="auto">
          <a:xfrm>
            <a:off x="296525" y="4959170"/>
            <a:ext cx="8640000" cy="1682697"/>
          </a:xfrm>
          <a:prstGeom prst="rect">
            <a:avLst/>
          </a:prstGeom>
          <a:noFill/>
          <a:ln w="9525">
            <a:noFill/>
            <a:miter lim="800000"/>
            <a:headEnd/>
            <a:tailEnd/>
          </a:ln>
        </p:spPr>
      </p:pic>
      <p:sp>
        <p:nvSpPr>
          <p:cNvPr id="14" name="TextBox 13"/>
          <p:cNvSpPr txBox="1"/>
          <p:nvPr/>
        </p:nvSpPr>
        <p:spPr>
          <a:xfrm>
            <a:off x="3446875" y="5295980"/>
            <a:ext cx="2430270" cy="923330"/>
          </a:xfrm>
          <a:prstGeom prst="rect">
            <a:avLst/>
          </a:prstGeom>
          <a:solidFill>
            <a:srgbClr val="FF9393">
              <a:alpha val="29804"/>
            </a:srgbClr>
          </a:solidFill>
        </p:spPr>
        <p:txBody>
          <a:bodyPr wrap="square" rtlCol="0">
            <a:spAutoFit/>
          </a:bodyPr>
          <a:lstStyle/>
          <a:p>
            <a:r>
              <a:rPr lang="fr-FR" b="1" dirty="0" smtClean="0">
                <a:latin typeface="+mn-lt"/>
              </a:rPr>
              <a:t>                    </a:t>
            </a:r>
          </a:p>
          <a:p>
            <a:r>
              <a:rPr lang="fr-FR" b="1" dirty="0" smtClean="0">
                <a:latin typeface="+mn-lt"/>
              </a:rPr>
              <a:t>                  </a:t>
            </a:r>
          </a:p>
          <a:p>
            <a:endParaRPr lang="fr-FR" b="1" dirty="0">
              <a:latin typeface="+mn-lt"/>
            </a:endParaRPr>
          </a:p>
        </p:txBody>
      </p:sp>
      <p:graphicFrame>
        <p:nvGraphicFramePr>
          <p:cNvPr id="389123" name="Object 3"/>
          <p:cNvGraphicFramePr>
            <a:graphicFrameLocks noChangeAspect="1"/>
          </p:cNvGraphicFramePr>
          <p:nvPr/>
        </p:nvGraphicFramePr>
        <p:xfrm>
          <a:off x="5726113" y="3886201"/>
          <a:ext cx="3240000" cy="1209043"/>
        </p:xfrm>
        <a:graphic>
          <a:graphicData uri="http://schemas.openxmlformats.org/presentationml/2006/ole">
            <p:oleObj spid="_x0000_s389123" name="Equation" r:id="rId6" imgW="2450880" imgH="914400" progId="Equation.3">
              <p:embed/>
            </p:oleObj>
          </a:graphicData>
        </a:graphic>
      </p:graphicFrame>
      <p:sp>
        <p:nvSpPr>
          <p:cNvPr id="16" name="TextBox 15"/>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89122"/>
                                        </p:tgtEl>
                                        <p:attrNameLst>
                                          <p:attrName>style.visibility</p:attrName>
                                        </p:attrNameLst>
                                      </p:cBhvr>
                                      <p:to>
                                        <p:strVal val="visible"/>
                                      </p:to>
                                    </p:set>
                                    <p:anim calcmode="lin" valueType="num">
                                      <p:cBhvr>
                                        <p:cTn id="7" dur="1000" fill="hold"/>
                                        <p:tgtEl>
                                          <p:spTgt spid="389122"/>
                                        </p:tgtEl>
                                        <p:attrNameLst>
                                          <p:attrName>ppt_w</p:attrName>
                                        </p:attrNameLst>
                                      </p:cBhvr>
                                      <p:tavLst>
                                        <p:tav tm="0">
                                          <p:val>
                                            <p:fltVal val="0"/>
                                          </p:val>
                                        </p:tav>
                                        <p:tav tm="100000">
                                          <p:val>
                                            <p:strVal val="#ppt_w"/>
                                          </p:val>
                                        </p:tav>
                                      </p:tavLst>
                                    </p:anim>
                                    <p:anim calcmode="lin" valueType="num">
                                      <p:cBhvr>
                                        <p:cTn id="8" dur="1000" fill="hold"/>
                                        <p:tgtEl>
                                          <p:spTgt spid="38912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slide(fromBottom)">
                                      <p:cBhvr>
                                        <p:cTn id="12" dur="500"/>
                                        <p:tgtEl>
                                          <p:spTgt spid="12">
                                            <p:txEl>
                                              <p:pRg st="0" end="0"/>
                                            </p:txEl>
                                          </p:spTgt>
                                        </p:tgtEl>
                                      </p:cBhvr>
                                    </p:animEffect>
                                  </p:childTnLst>
                                </p:cTn>
                              </p:par>
                            </p:childTnLst>
                          </p:cTn>
                        </p:par>
                        <p:par>
                          <p:cTn id="13" fill="hold">
                            <p:stCondLst>
                              <p:cond delay="1500"/>
                            </p:stCondLst>
                            <p:childTnLst>
                              <p:par>
                                <p:cTn id="14" presetID="5"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par>
                          <p:cTn id="17" fill="hold">
                            <p:stCondLst>
                              <p:cond delay="2000"/>
                            </p:stCondLst>
                            <p:childTnLst>
                              <p:par>
                                <p:cTn id="18" presetID="5"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par>
                          <p:cTn id="21" fill="hold">
                            <p:stCondLst>
                              <p:cond delay="2500"/>
                            </p:stCondLst>
                            <p:childTnLst>
                              <p:par>
                                <p:cTn id="22" presetID="5" presetClass="entr" presetSubtype="10" fill="hold" nodeType="afterEffect">
                                  <p:stCondLst>
                                    <p:cond delay="0"/>
                                  </p:stCondLst>
                                  <p:childTnLst>
                                    <p:set>
                                      <p:cBhvr>
                                        <p:cTn id="23" dur="1" fill="hold">
                                          <p:stCondLst>
                                            <p:cond delay="0"/>
                                          </p:stCondLst>
                                        </p:cTn>
                                        <p:tgtEl>
                                          <p:spTgt spid="389123"/>
                                        </p:tgtEl>
                                        <p:attrNameLst>
                                          <p:attrName>style.visibility</p:attrName>
                                        </p:attrNameLst>
                                      </p:cBhvr>
                                      <p:to>
                                        <p:strVal val="visible"/>
                                      </p:to>
                                    </p:set>
                                    <p:animEffect transition="in" filter="checkerboard(across)">
                                      <p:cBhvr>
                                        <p:cTn id="24" dur="500"/>
                                        <p:tgtEl>
                                          <p:spTgt spid="38912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389123"/>
                                        </p:tgtEl>
                                      </p:cBhvr>
                                    </p:animEffect>
                                    <p:set>
                                      <p:cBhvr>
                                        <p:cTn id="29" dur="1" fill="hold">
                                          <p:stCondLst>
                                            <p:cond delay="499"/>
                                          </p:stCondLst>
                                        </p:cTn>
                                        <p:tgtEl>
                                          <p:spTgt spid="389123"/>
                                        </p:tgtEl>
                                        <p:attrNameLst>
                                          <p:attrName>style.visibility</p:attrName>
                                        </p:attrNameLst>
                                      </p:cBhvr>
                                      <p:to>
                                        <p:strVal val="hidden"/>
                                      </p:to>
                                    </p:set>
                                  </p:childTnLst>
                                </p:cTn>
                              </p:par>
                            </p:childTnLst>
                          </p:cTn>
                        </p:par>
                        <p:par>
                          <p:cTn id="30" fill="hold">
                            <p:stCondLst>
                              <p:cond delay="500"/>
                            </p:stCondLst>
                            <p:childTnLst>
                              <p:par>
                                <p:cTn id="31" presetID="5" presetClass="exit" presetSubtype="10" fill="hold" grpId="1" nodeType="afterEffect">
                                  <p:stCondLst>
                                    <p:cond delay="0"/>
                                  </p:stCondLst>
                                  <p:childTnLst>
                                    <p:animEffect transition="out" filter="checkerboard(across)">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1000"/>
                            </p:stCondLst>
                            <p:childTnLst>
                              <p:par>
                                <p:cTn id="35" presetID="5" presetClass="exit" presetSubtype="10" fill="hold" nodeType="afterEffect">
                                  <p:stCondLst>
                                    <p:cond delay="0"/>
                                  </p:stCondLst>
                                  <p:childTnLst>
                                    <p:animEffect transition="out" filter="checkerboard(across)">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1500"/>
                            </p:stCondLst>
                            <p:childTnLst>
                              <p:par>
                                <p:cTn id="39" presetID="12" presetClass="entr" presetSubtype="4" fill="hold" nodeType="after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slide(fromBottom)">
                                      <p:cBhvr>
                                        <p:cTn id="4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253250" y="3158970"/>
            <a:ext cx="675075" cy="307777"/>
          </a:xfrm>
          <a:prstGeom prst="rect">
            <a:avLst/>
          </a:prstGeom>
          <a:solidFill>
            <a:schemeClr val="bg1"/>
          </a:solidFill>
        </p:spPr>
        <p:txBody>
          <a:bodyPr wrap="square" rtlCol="0">
            <a:spAutoFit/>
          </a:bodyPr>
          <a:lstStyle/>
          <a:p>
            <a:pPr algn="r"/>
            <a:r>
              <a:rPr lang="fr-FR" sz="1400" dirty="0" smtClean="0">
                <a:solidFill>
                  <a:srgbClr val="FF0000"/>
                </a:solidFill>
                <a:latin typeface="+mn-lt"/>
              </a:rPr>
              <a:t>L: 0.5</a:t>
            </a:r>
            <a:endParaRPr lang="fr-FR" sz="1400" dirty="0">
              <a:solidFill>
                <a:srgbClr val="FF0000"/>
              </a:solidFill>
              <a:latin typeface="+mn-lt"/>
            </a:endParaRPr>
          </a:p>
        </p:txBody>
      </p:sp>
      <p:sp>
        <p:nvSpPr>
          <p:cNvPr id="34" name="TextBox 33"/>
          <p:cNvSpPr txBox="1"/>
          <p:nvPr/>
        </p:nvSpPr>
        <p:spPr>
          <a:xfrm>
            <a:off x="6443160" y="4374105"/>
            <a:ext cx="1702330" cy="523220"/>
          </a:xfrm>
          <a:prstGeom prst="rect">
            <a:avLst/>
          </a:prstGeom>
          <a:solidFill>
            <a:schemeClr val="bg1"/>
          </a:solidFill>
        </p:spPr>
        <p:txBody>
          <a:bodyPr wrap="square" rtlCol="0">
            <a:spAutoFit/>
          </a:bodyPr>
          <a:lstStyle/>
          <a:p>
            <a:pPr algn="r"/>
            <a:r>
              <a:rPr lang="fr-FR" sz="1400" dirty="0" smtClean="0">
                <a:solidFill>
                  <a:srgbClr val="00B0F0"/>
                </a:solidFill>
                <a:latin typeface="+mn-lt"/>
              </a:rPr>
              <a:t>r_L: 0.5</a:t>
            </a:r>
          </a:p>
          <a:p>
            <a:pPr algn="r"/>
            <a:r>
              <a:rPr lang="fr-FR" sz="1400" dirty="0" smtClean="0">
                <a:solidFill>
                  <a:srgbClr val="00B0F0"/>
                </a:solidFill>
                <a:latin typeface="+mn-lt"/>
              </a:rPr>
              <a:t>r_NodeDegree: 0.5</a:t>
            </a:r>
            <a:endParaRPr lang="fr-FR" sz="1400" dirty="0">
              <a:solidFill>
                <a:srgbClr val="00B0F0"/>
              </a:solidFill>
              <a:latin typeface="+mn-lt"/>
            </a:endParaRPr>
          </a:p>
        </p:txBody>
      </p:sp>
      <p:grpSp>
        <p:nvGrpSpPr>
          <p:cNvPr id="31" name="Group 30"/>
          <p:cNvGrpSpPr/>
          <p:nvPr/>
        </p:nvGrpSpPr>
        <p:grpSpPr>
          <a:xfrm>
            <a:off x="4957995" y="2528875"/>
            <a:ext cx="2438400" cy="1781175"/>
            <a:chOff x="4166955" y="2727945"/>
            <a:chExt cx="2438400" cy="1781175"/>
          </a:xfrm>
        </p:grpSpPr>
        <p:pic>
          <p:nvPicPr>
            <p:cNvPr id="493572" name="Picture 4"/>
            <p:cNvPicPr>
              <a:picLocks noChangeAspect="1" noChangeArrowheads="1"/>
            </p:cNvPicPr>
            <p:nvPr/>
          </p:nvPicPr>
          <p:blipFill>
            <a:blip r:embed="rId3" cstate="print"/>
            <a:srcRect/>
            <a:stretch>
              <a:fillRect/>
            </a:stretch>
          </p:blipFill>
          <p:spPr bwMode="auto">
            <a:xfrm>
              <a:off x="4166955" y="2727945"/>
              <a:ext cx="2438400" cy="1781175"/>
            </a:xfrm>
            <a:prstGeom prst="rect">
              <a:avLst/>
            </a:prstGeom>
            <a:noFill/>
            <a:ln w="9525">
              <a:noFill/>
              <a:miter lim="800000"/>
              <a:headEnd/>
              <a:tailEnd/>
            </a:ln>
          </p:spPr>
        </p:pic>
        <p:sp>
          <p:nvSpPr>
            <p:cNvPr id="23" name="TextBox 22"/>
            <p:cNvSpPr txBox="1"/>
            <p:nvPr/>
          </p:nvSpPr>
          <p:spPr>
            <a:xfrm>
              <a:off x="5311130" y="2853516"/>
              <a:ext cx="180020" cy="215444"/>
            </a:xfrm>
            <a:prstGeom prst="rect">
              <a:avLst/>
            </a:prstGeom>
            <a:solidFill>
              <a:schemeClr val="bg1"/>
            </a:solidFill>
          </p:spPr>
          <p:txBody>
            <a:bodyPr wrap="square" lIns="0" tIns="0" rIns="0" bIns="0" rtlCol="0">
              <a:spAutoFit/>
            </a:bodyPr>
            <a:lstStyle/>
            <a:p>
              <a:r>
                <a:rPr lang="fr-FR" sz="1400" b="1" dirty="0" smtClean="0">
                  <a:latin typeface="+mn-lt"/>
                </a:rPr>
                <a:t>1</a:t>
              </a:r>
              <a:endParaRPr lang="fr-FR" sz="1400" b="1" dirty="0">
                <a:latin typeface="+mn-lt"/>
              </a:endParaRPr>
            </a:p>
          </p:txBody>
        </p:sp>
        <p:sp>
          <p:nvSpPr>
            <p:cNvPr id="24" name="TextBox 23"/>
            <p:cNvSpPr txBox="1"/>
            <p:nvPr/>
          </p:nvSpPr>
          <p:spPr>
            <a:xfrm>
              <a:off x="4313405" y="3528535"/>
              <a:ext cx="168585" cy="215444"/>
            </a:xfrm>
            <a:prstGeom prst="rect">
              <a:avLst/>
            </a:prstGeom>
            <a:solidFill>
              <a:schemeClr val="bg1"/>
            </a:solidFill>
          </p:spPr>
          <p:txBody>
            <a:bodyPr wrap="square" lIns="0" tIns="0" rIns="0" bIns="0" rtlCol="0">
              <a:spAutoFit/>
            </a:bodyPr>
            <a:lstStyle/>
            <a:p>
              <a:r>
                <a:rPr lang="fr-FR" sz="1400" b="1" dirty="0" smtClean="0">
                  <a:latin typeface="+mn-lt"/>
                </a:rPr>
                <a:t>2</a:t>
              </a:r>
              <a:endParaRPr lang="fr-FR" sz="1400" b="1" dirty="0">
                <a:latin typeface="+mn-lt"/>
              </a:endParaRPr>
            </a:p>
          </p:txBody>
        </p:sp>
        <p:sp>
          <p:nvSpPr>
            <p:cNvPr id="25" name="TextBox 24"/>
            <p:cNvSpPr txBox="1"/>
            <p:nvPr/>
          </p:nvSpPr>
          <p:spPr>
            <a:xfrm>
              <a:off x="5324939" y="4187890"/>
              <a:ext cx="135015" cy="215444"/>
            </a:xfrm>
            <a:prstGeom prst="rect">
              <a:avLst/>
            </a:prstGeom>
            <a:solidFill>
              <a:schemeClr val="bg1"/>
            </a:solidFill>
          </p:spPr>
          <p:txBody>
            <a:bodyPr wrap="square" lIns="0" tIns="0" rIns="0" bIns="0" rtlCol="0">
              <a:spAutoFit/>
            </a:bodyPr>
            <a:lstStyle/>
            <a:p>
              <a:r>
                <a:rPr lang="fr-FR" sz="1400" b="1" dirty="0" smtClean="0">
                  <a:latin typeface="+mn-lt"/>
                </a:rPr>
                <a:t>3</a:t>
              </a:r>
              <a:endParaRPr lang="fr-FR" sz="1400" b="1" dirty="0">
                <a:latin typeface="+mn-lt"/>
              </a:endParaRPr>
            </a:p>
          </p:txBody>
        </p:sp>
        <p:sp>
          <p:nvSpPr>
            <p:cNvPr id="26" name="TextBox 25"/>
            <p:cNvSpPr txBox="1"/>
            <p:nvPr/>
          </p:nvSpPr>
          <p:spPr>
            <a:xfrm>
              <a:off x="6291715" y="3519010"/>
              <a:ext cx="180020" cy="215444"/>
            </a:xfrm>
            <a:prstGeom prst="rect">
              <a:avLst/>
            </a:prstGeom>
            <a:solidFill>
              <a:schemeClr val="bg1"/>
            </a:solidFill>
          </p:spPr>
          <p:txBody>
            <a:bodyPr wrap="square" lIns="0" tIns="0" rIns="0" bIns="0" rtlCol="0">
              <a:spAutoFit/>
            </a:bodyPr>
            <a:lstStyle/>
            <a:p>
              <a:r>
                <a:rPr lang="fr-FR" sz="1400" b="1" dirty="0" smtClean="0">
                  <a:latin typeface="+mn-lt"/>
                </a:rPr>
                <a:t>4</a:t>
              </a:r>
              <a:endParaRPr lang="fr-FR" sz="1400" b="1" dirty="0">
                <a:latin typeface="+mn-lt"/>
              </a:endParaRPr>
            </a:p>
          </p:txBody>
        </p:sp>
      </p:grpSp>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31</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Example - FMGE</a:t>
              </a:r>
              <a:endParaRPr lang="en-US" sz="1600" b="1" dirty="0">
                <a:latin typeface="+mn-lt"/>
              </a:endParaRPr>
            </a:p>
          </p:txBody>
        </p:sp>
      </p:grpSp>
      <p:sp>
        <p:nvSpPr>
          <p:cNvPr id="19" name="TextBox 18"/>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sp>
        <p:nvSpPr>
          <p:cNvPr id="11" name="TextBox 10"/>
          <p:cNvSpPr txBox="1"/>
          <p:nvPr/>
        </p:nvSpPr>
        <p:spPr>
          <a:xfrm>
            <a:off x="4417935" y="2095690"/>
            <a:ext cx="900100" cy="523220"/>
          </a:xfrm>
          <a:prstGeom prst="rect">
            <a:avLst/>
          </a:prstGeom>
          <a:solidFill>
            <a:schemeClr val="bg1"/>
          </a:solidFill>
        </p:spPr>
        <p:txBody>
          <a:bodyPr wrap="square" rtlCol="0">
            <a:spAutoFit/>
          </a:bodyPr>
          <a:lstStyle/>
          <a:p>
            <a:pPr algn="r"/>
            <a:r>
              <a:rPr lang="fr-FR" sz="1400" dirty="0" smtClean="0">
                <a:solidFill>
                  <a:srgbClr val="0000FF"/>
                </a:solidFill>
                <a:latin typeface="+mn-lt"/>
              </a:rPr>
              <a:t>RL : 1</a:t>
            </a:r>
          </a:p>
          <a:p>
            <a:pPr algn="r"/>
            <a:r>
              <a:rPr lang="fr-FR" sz="1400" dirty="0" smtClean="0">
                <a:solidFill>
                  <a:srgbClr val="0000FF"/>
                </a:solidFill>
                <a:latin typeface="+mn-lt"/>
              </a:rPr>
              <a:t>Angle: B</a:t>
            </a:r>
            <a:endParaRPr lang="fr-FR" sz="1400" dirty="0">
              <a:solidFill>
                <a:srgbClr val="0000FF"/>
              </a:solidFill>
              <a:latin typeface="+mn-lt"/>
            </a:endParaRPr>
          </a:p>
        </p:txBody>
      </p:sp>
      <p:sp>
        <p:nvSpPr>
          <p:cNvPr id="13" name="TextBox 12"/>
          <p:cNvSpPr txBox="1"/>
          <p:nvPr/>
        </p:nvSpPr>
        <p:spPr>
          <a:xfrm>
            <a:off x="7028225" y="3905005"/>
            <a:ext cx="1125125" cy="523220"/>
          </a:xfrm>
          <a:prstGeom prst="rect">
            <a:avLst/>
          </a:prstGeom>
          <a:solidFill>
            <a:schemeClr val="bg1"/>
          </a:solidFill>
        </p:spPr>
        <p:txBody>
          <a:bodyPr wrap="square" rtlCol="0">
            <a:spAutoFit/>
          </a:bodyPr>
          <a:lstStyle/>
          <a:p>
            <a:pPr algn="r"/>
            <a:r>
              <a:rPr lang="fr-FR" sz="1400" dirty="0" smtClean="0">
                <a:solidFill>
                  <a:srgbClr val="0000FF"/>
                </a:solidFill>
              </a:rPr>
              <a:t>RL : 0.5</a:t>
            </a:r>
          </a:p>
          <a:p>
            <a:pPr algn="r"/>
            <a:r>
              <a:rPr lang="fr-FR" sz="1400" dirty="0" smtClean="0">
                <a:solidFill>
                  <a:srgbClr val="0000FF"/>
                </a:solidFill>
              </a:rPr>
              <a:t>Angle:    B</a:t>
            </a:r>
            <a:endParaRPr lang="fr-FR" sz="1400" dirty="0">
              <a:solidFill>
                <a:srgbClr val="0000FF"/>
              </a:solidFill>
            </a:endParaRPr>
          </a:p>
        </p:txBody>
      </p:sp>
      <p:sp>
        <p:nvSpPr>
          <p:cNvPr id="14" name="TextBox 13"/>
          <p:cNvSpPr txBox="1"/>
          <p:nvPr/>
        </p:nvSpPr>
        <p:spPr>
          <a:xfrm>
            <a:off x="5983586" y="4288733"/>
            <a:ext cx="594590" cy="307777"/>
          </a:xfrm>
          <a:prstGeom prst="rect">
            <a:avLst/>
          </a:prstGeom>
          <a:solidFill>
            <a:schemeClr val="bg1"/>
          </a:solidFill>
        </p:spPr>
        <p:txBody>
          <a:bodyPr wrap="square" rtlCol="0">
            <a:spAutoFit/>
          </a:bodyPr>
          <a:lstStyle/>
          <a:p>
            <a:r>
              <a:rPr lang="fr-FR" sz="1400" dirty="0" smtClean="0">
                <a:solidFill>
                  <a:srgbClr val="FF0000"/>
                </a:solidFill>
                <a:latin typeface="+mn-lt"/>
              </a:rPr>
              <a:t>L: 1</a:t>
            </a:r>
            <a:endParaRPr lang="fr-FR" sz="1400" dirty="0">
              <a:solidFill>
                <a:srgbClr val="FF0000"/>
              </a:solidFill>
              <a:latin typeface="+mn-lt"/>
            </a:endParaRPr>
          </a:p>
        </p:txBody>
      </p:sp>
      <p:sp>
        <p:nvSpPr>
          <p:cNvPr id="15" name="TextBox 14"/>
          <p:cNvSpPr txBox="1"/>
          <p:nvPr/>
        </p:nvSpPr>
        <p:spPr>
          <a:xfrm>
            <a:off x="5948105" y="2258870"/>
            <a:ext cx="1305145" cy="307777"/>
          </a:xfrm>
          <a:prstGeom prst="rect">
            <a:avLst/>
          </a:prstGeom>
          <a:solidFill>
            <a:schemeClr val="bg1"/>
          </a:solidFill>
        </p:spPr>
        <p:txBody>
          <a:bodyPr wrap="square" rtlCol="0">
            <a:spAutoFit/>
          </a:bodyPr>
          <a:lstStyle/>
          <a:p>
            <a:r>
              <a:rPr lang="fr-FR" sz="1400" dirty="0" smtClean="0">
                <a:solidFill>
                  <a:srgbClr val="FF0000"/>
                </a:solidFill>
                <a:latin typeface="+mn-lt"/>
              </a:rPr>
              <a:t>L: 1</a:t>
            </a:r>
            <a:endParaRPr lang="fr-FR" sz="1400" dirty="0">
              <a:solidFill>
                <a:srgbClr val="FF0000"/>
              </a:solidFill>
              <a:latin typeface="+mn-lt"/>
            </a:endParaRPr>
          </a:p>
        </p:txBody>
      </p:sp>
      <p:sp>
        <p:nvSpPr>
          <p:cNvPr id="16" name="TextBox 15"/>
          <p:cNvSpPr txBox="1"/>
          <p:nvPr/>
        </p:nvSpPr>
        <p:spPr>
          <a:xfrm>
            <a:off x="4462940" y="3229930"/>
            <a:ext cx="495055" cy="307777"/>
          </a:xfrm>
          <a:prstGeom prst="rect">
            <a:avLst/>
          </a:prstGeom>
          <a:solidFill>
            <a:schemeClr val="bg1"/>
          </a:solidFill>
        </p:spPr>
        <p:txBody>
          <a:bodyPr wrap="square" rtlCol="0">
            <a:spAutoFit/>
          </a:bodyPr>
          <a:lstStyle/>
          <a:p>
            <a:r>
              <a:rPr lang="fr-FR" sz="1400" dirty="0" smtClean="0">
                <a:solidFill>
                  <a:srgbClr val="FF0000"/>
                </a:solidFill>
                <a:latin typeface="+mn-lt"/>
              </a:rPr>
              <a:t>L: 1</a:t>
            </a:r>
            <a:endParaRPr lang="fr-FR" sz="1400" dirty="0">
              <a:solidFill>
                <a:srgbClr val="FF0000"/>
              </a:solidFill>
              <a:latin typeface="+mn-lt"/>
            </a:endParaRPr>
          </a:p>
        </p:txBody>
      </p:sp>
      <p:grpSp>
        <p:nvGrpSpPr>
          <p:cNvPr id="30" name="Group 29"/>
          <p:cNvGrpSpPr/>
          <p:nvPr/>
        </p:nvGrpSpPr>
        <p:grpSpPr>
          <a:xfrm>
            <a:off x="836585" y="2533835"/>
            <a:ext cx="1665185" cy="1657927"/>
            <a:chOff x="836585" y="2533835"/>
            <a:chExt cx="1665185" cy="1657927"/>
          </a:xfrm>
        </p:grpSpPr>
        <p:sp>
          <p:nvSpPr>
            <p:cNvPr id="18" name="TextBox 17"/>
            <p:cNvSpPr txBox="1"/>
            <p:nvPr/>
          </p:nvSpPr>
          <p:spPr>
            <a:xfrm>
              <a:off x="1511660" y="2533835"/>
              <a:ext cx="360040" cy="307777"/>
            </a:xfrm>
            <a:prstGeom prst="rect">
              <a:avLst/>
            </a:prstGeom>
            <a:solidFill>
              <a:schemeClr val="bg1"/>
            </a:solidFill>
          </p:spPr>
          <p:txBody>
            <a:bodyPr wrap="square" rtlCol="0">
              <a:spAutoFit/>
            </a:bodyPr>
            <a:lstStyle/>
            <a:p>
              <a:r>
                <a:rPr lang="fr-FR" sz="1400" b="1" dirty="0" smtClean="0">
                  <a:latin typeface="+mn-lt"/>
                </a:rPr>
                <a:t>1</a:t>
              </a:r>
              <a:endParaRPr lang="fr-FR" sz="1400" b="1" dirty="0">
                <a:latin typeface="+mn-lt"/>
              </a:endParaRPr>
            </a:p>
          </p:txBody>
        </p:sp>
        <p:sp>
          <p:nvSpPr>
            <p:cNvPr id="20" name="TextBox 19"/>
            <p:cNvSpPr txBox="1"/>
            <p:nvPr/>
          </p:nvSpPr>
          <p:spPr>
            <a:xfrm>
              <a:off x="836585" y="3203975"/>
              <a:ext cx="360040" cy="307777"/>
            </a:xfrm>
            <a:prstGeom prst="rect">
              <a:avLst/>
            </a:prstGeom>
            <a:solidFill>
              <a:schemeClr val="bg1"/>
            </a:solidFill>
          </p:spPr>
          <p:txBody>
            <a:bodyPr wrap="square" rtlCol="0">
              <a:spAutoFit/>
            </a:bodyPr>
            <a:lstStyle/>
            <a:p>
              <a:r>
                <a:rPr lang="fr-FR" sz="1400" b="1" dirty="0" smtClean="0">
                  <a:latin typeface="+mn-lt"/>
                </a:rPr>
                <a:t>2</a:t>
              </a:r>
              <a:endParaRPr lang="fr-FR" sz="1400" b="1" dirty="0">
                <a:latin typeface="+mn-lt"/>
              </a:endParaRPr>
            </a:p>
          </p:txBody>
        </p:sp>
        <p:sp>
          <p:nvSpPr>
            <p:cNvPr id="21" name="TextBox 20"/>
            <p:cNvSpPr txBox="1"/>
            <p:nvPr/>
          </p:nvSpPr>
          <p:spPr>
            <a:xfrm>
              <a:off x="1511660" y="3883985"/>
              <a:ext cx="360040" cy="307777"/>
            </a:xfrm>
            <a:prstGeom prst="rect">
              <a:avLst/>
            </a:prstGeom>
            <a:solidFill>
              <a:schemeClr val="bg1"/>
            </a:solidFill>
          </p:spPr>
          <p:txBody>
            <a:bodyPr wrap="square" rtlCol="0">
              <a:spAutoFit/>
            </a:bodyPr>
            <a:lstStyle/>
            <a:p>
              <a:r>
                <a:rPr lang="fr-FR" sz="1400" b="1" dirty="0" smtClean="0">
                  <a:latin typeface="+mn-lt"/>
                </a:rPr>
                <a:t>3</a:t>
              </a:r>
              <a:endParaRPr lang="fr-FR" sz="1400" b="1" dirty="0">
                <a:latin typeface="+mn-lt"/>
              </a:endParaRPr>
            </a:p>
          </p:txBody>
        </p:sp>
        <p:sp>
          <p:nvSpPr>
            <p:cNvPr id="22" name="TextBox 21"/>
            <p:cNvSpPr txBox="1"/>
            <p:nvPr/>
          </p:nvSpPr>
          <p:spPr>
            <a:xfrm>
              <a:off x="2141730" y="3429000"/>
              <a:ext cx="360040" cy="307777"/>
            </a:xfrm>
            <a:prstGeom prst="rect">
              <a:avLst/>
            </a:prstGeom>
            <a:solidFill>
              <a:schemeClr val="bg1"/>
            </a:solidFill>
          </p:spPr>
          <p:txBody>
            <a:bodyPr wrap="square" rtlCol="0">
              <a:spAutoFit/>
            </a:bodyPr>
            <a:lstStyle/>
            <a:p>
              <a:r>
                <a:rPr lang="fr-FR" sz="1400" b="1" dirty="0" smtClean="0">
                  <a:latin typeface="+mn-lt"/>
                </a:rPr>
                <a:t>4</a:t>
              </a:r>
              <a:endParaRPr lang="fr-FR" sz="1400" b="1" dirty="0">
                <a:latin typeface="+mn-lt"/>
              </a:endParaRPr>
            </a:p>
          </p:txBody>
        </p:sp>
        <p:pic>
          <p:nvPicPr>
            <p:cNvPr id="493570" name="Picture 2"/>
            <p:cNvPicPr>
              <a:picLocks noChangeAspect="1" noChangeArrowheads="1"/>
            </p:cNvPicPr>
            <p:nvPr/>
          </p:nvPicPr>
          <p:blipFill>
            <a:blip r:embed="rId4" cstate="print"/>
            <a:srcRect/>
            <a:stretch>
              <a:fillRect/>
            </a:stretch>
          </p:blipFill>
          <p:spPr bwMode="auto">
            <a:xfrm>
              <a:off x="1161145" y="2898465"/>
              <a:ext cx="1047750" cy="1038225"/>
            </a:xfrm>
            <a:prstGeom prst="rect">
              <a:avLst/>
            </a:prstGeom>
            <a:noFill/>
            <a:ln w="9525">
              <a:noFill/>
              <a:miter lim="800000"/>
              <a:headEnd/>
              <a:tailEnd/>
            </a:ln>
          </p:spPr>
        </p:pic>
      </p:grpSp>
      <p:sp>
        <p:nvSpPr>
          <p:cNvPr id="32" name="TextBox 31"/>
          <p:cNvSpPr txBox="1"/>
          <p:nvPr/>
        </p:nvSpPr>
        <p:spPr>
          <a:xfrm>
            <a:off x="3581890" y="2573905"/>
            <a:ext cx="1702330" cy="523220"/>
          </a:xfrm>
          <a:prstGeom prst="rect">
            <a:avLst/>
          </a:prstGeom>
          <a:solidFill>
            <a:schemeClr val="bg1"/>
          </a:solidFill>
        </p:spPr>
        <p:txBody>
          <a:bodyPr wrap="square" rtlCol="0">
            <a:spAutoFit/>
          </a:bodyPr>
          <a:lstStyle/>
          <a:p>
            <a:pPr algn="r"/>
            <a:r>
              <a:rPr lang="fr-FR" sz="1400" dirty="0" smtClean="0">
                <a:solidFill>
                  <a:srgbClr val="00B0F0"/>
                </a:solidFill>
                <a:latin typeface="+mn-lt"/>
              </a:rPr>
              <a:t>r_L:   1</a:t>
            </a:r>
          </a:p>
          <a:p>
            <a:pPr algn="r"/>
            <a:r>
              <a:rPr lang="fr-FR" sz="1400" dirty="0" smtClean="0">
                <a:solidFill>
                  <a:srgbClr val="00B0F0"/>
                </a:solidFill>
                <a:latin typeface="+mn-lt"/>
              </a:rPr>
              <a:t>r_NodeDegree:0.5</a:t>
            </a:r>
            <a:endParaRPr lang="fr-FR" sz="1400" dirty="0">
              <a:solidFill>
                <a:srgbClr val="00B0F0"/>
              </a:solidFill>
              <a:latin typeface="+mn-lt"/>
            </a:endParaRPr>
          </a:p>
        </p:txBody>
      </p:sp>
      <p:sp>
        <p:nvSpPr>
          <p:cNvPr id="33" name="TextBox 32"/>
          <p:cNvSpPr txBox="1"/>
          <p:nvPr/>
        </p:nvSpPr>
        <p:spPr>
          <a:xfrm>
            <a:off x="3626895" y="4388325"/>
            <a:ext cx="1702330" cy="523220"/>
          </a:xfrm>
          <a:prstGeom prst="rect">
            <a:avLst/>
          </a:prstGeom>
          <a:solidFill>
            <a:schemeClr val="bg1"/>
          </a:solidFill>
        </p:spPr>
        <p:txBody>
          <a:bodyPr wrap="square" rtlCol="0">
            <a:spAutoFit/>
          </a:bodyPr>
          <a:lstStyle/>
          <a:p>
            <a:pPr algn="r"/>
            <a:r>
              <a:rPr lang="fr-FR" sz="1400" dirty="0" smtClean="0">
                <a:solidFill>
                  <a:srgbClr val="00B0F0"/>
                </a:solidFill>
                <a:latin typeface="+mn-lt"/>
              </a:rPr>
              <a:t>r_L:   1</a:t>
            </a:r>
          </a:p>
          <a:p>
            <a:pPr algn="r"/>
            <a:r>
              <a:rPr lang="fr-FR" sz="1400" dirty="0" smtClean="0">
                <a:solidFill>
                  <a:srgbClr val="00B0F0"/>
                </a:solidFill>
                <a:latin typeface="+mn-lt"/>
              </a:rPr>
              <a:t>r_NodeDegree:1</a:t>
            </a:r>
            <a:endParaRPr lang="fr-FR" sz="1400" dirty="0">
              <a:solidFill>
                <a:srgbClr val="00B0F0"/>
              </a:solidFill>
              <a:latin typeface="+mn-lt"/>
            </a:endParaRPr>
          </a:p>
        </p:txBody>
      </p:sp>
      <p:sp>
        <p:nvSpPr>
          <p:cNvPr id="12" name="TextBox 11"/>
          <p:cNvSpPr txBox="1"/>
          <p:nvPr/>
        </p:nvSpPr>
        <p:spPr>
          <a:xfrm>
            <a:off x="4462940" y="3921845"/>
            <a:ext cx="900100" cy="523220"/>
          </a:xfrm>
          <a:prstGeom prst="rect">
            <a:avLst/>
          </a:prstGeom>
          <a:solidFill>
            <a:schemeClr val="bg1"/>
          </a:solidFill>
        </p:spPr>
        <p:txBody>
          <a:bodyPr wrap="square" rtlCol="0">
            <a:spAutoFit/>
          </a:bodyPr>
          <a:lstStyle/>
          <a:p>
            <a:pPr algn="r"/>
            <a:r>
              <a:rPr lang="fr-FR" sz="1400" dirty="0" smtClean="0">
                <a:solidFill>
                  <a:srgbClr val="0000FF"/>
                </a:solidFill>
              </a:rPr>
              <a:t>RL : 1</a:t>
            </a:r>
          </a:p>
          <a:p>
            <a:pPr algn="r"/>
            <a:r>
              <a:rPr lang="fr-FR" sz="1400" dirty="0" smtClean="0">
                <a:solidFill>
                  <a:srgbClr val="0000FF"/>
                </a:solidFill>
              </a:rPr>
              <a:t>Angle: B</a:t>
            </a:r>
            <a:endParaRPr lang="fr-FR" sz="1400" dirty="0">
              <a:solidFill>
                <a:srgbClr val="0000FF"/>
              </a:solidFill>
            </a:endParaRPr>
          </a:p>
        </p:txBody>
      </p:sp>
      <p:sp>
        <p:nvSpPr>
          <p:cNvPr id="37" name="TextBox 36"/>
          <p:cNvSpPr txBox="1"/>
          <p:nvPr/>
        </p:nvSpPr>
        <p:spPr>
          <a:xfrm>
            <a:off x="3697856" y="3474005"/>
            <a:ext cx="1260139" cy="523220"/>
          </a:xfrm>
          <a:prstGeom prst="rect">
            <a:avLst/>
          </a:prstGeom>
          <a:noFill/>
        </p:spPr>
        <p:txBody>
          <a:bodyPr wrap="square" rtlCol="0">
            <a:spAutoFit/>
          </a:bodyPr>
          <a:lstStyle/>
          <a:p>
            <a:pPr algn="r"/>
            <a:r>
              <a:rPr lang="fr-FR" sz="1400" dirty="0" smtClean="0">
                <a:solidFill>
                  <a:srgbClr val="C00000"/>
                </a:solidFill>
                <a:latin typeface="+mn-lt"/>
              </a:rPr>
              <a:t>r_RL: 1</a:t>
            </a:r>
          </a:p>
          <a:p>
            <a:pPr algn="r"/>
            <a:r>
              <a:rPr lang="fr-FR" sz="1400" dirty="0" smtClean="0">
                <a:solidFill>
                  <a:srgbClr val="C00000"/>
                </a:solidFill>
                <a:latin typeface="+mn-lt"/>
              </a:rPr>
              <a:t>r_Angle: 1</a:t>
            </a:r>
            <a:endParaRPr lang="fr-FR" sz="1400" dirty="0">
              <a:solidFill>
                <a:srgbClr val="C00000"/>
              </a:solidFill>
              <a:latin typeface="+mn-lt"/>
            </a:endParaRPr>
          </a:p>
        </p:txBody>
      </p:sp>
      <p:sp>
        <p:nvSpPr>
          <p:cNvPr id="35" name="TextBox 34"/>
          <p:cNvSpPr txBox="1"/>
          <p:nvPr/>
        </p:nvSpPr>
        <p:spPr>
          <a:xfrm>
            <a:off x="5112060" y="1825660"/>
            <a:ext cx="1260139" cy="523220"/>
          </a:xfrm>
          <a:prstGeom prst="rect">
            <a:avLst/>
          </a:prstGeom>
          <a:noFill/>
        </p:spPr>
        <p:txBody>
          <a:bodyPr wrap="square" rtlCol="0">
            <a:spAutoFit/>
          </a:bodyPr>
          <a:lstStyle/>
          <a:p>
            <a:pPr algn="r"/>
            <a:r>
              <a:rPr lang="fr-FR" sz="1400" dirty="0" smtClean="0">
                <a:solidFill>
                  <a:srgbClr val="C00000"/>
                </a:solidFill>
                <a:latin typeface="+mn-lt"/>
              </a:rPr>
              <a:t>r_RL: *</a:t>
            </a:r>
          </a:p>
          <a:p>
            <a:pPr algn="r"/>
            <a:r>
              <a:rPr lang="fr-FR" sz="1400" dirty="0" smtClean="0">
                <a:solidFill>
                  <a:srgbClr val="C00000"/>
                </a:solidFill>
                <a:latin typeface="+mn-lt"/>
              </a:rPr>
              <a:t>r_Angle: *</a:t>
            </a:r>
            <a:endParaRPr lang="fr-FR" sz="1400" dirty="0">
              <a:solidFill>
                <a:srgbClr val="C00000"/>
              </a:solidFill>
              <a:latin typeface="+mn-lt"/>
            </a:endParaRPr>
          </a:p>
        </p:txBody>
      </p:sp>
      <p:sp>
        <p:nvSpPr>
          <p:cNvPr id="36" name="TextBox 35"/>
          <p:cNvSpPr txBox="1"/>
          <p:nvPr/>
        </p:nvSpPr>
        <p:spPr>
          <a:xfrm>
            <a:off x="6488165" y="2708920"/>
            <a:ext cx="1260139" cy="523220"/>
          </a:xfrm>
          <a:prstGeom prst="rect">
            <a:avLst/>
          </a:prstGeom>
          <a:noFill/>
        </p:spPr>
        <p:txBody>
          <a:bodyPr wrap="square" rtlCol="0">
            <a:spAutoFit/>
          </a:bodyPr>
          <a:lstStyle/>
          <a:p>
            <a:pPr algn="r"/>
            <a:r>
              <a:rPr lang="fr-FR" sz="1400" dirty="0" smtClean="0">
                <a:solidFill>
                  <a:srgbClr val="C00000"/>
                </a:solidFill>
                <a:latin typeface="+mn-lt"/>
              </a:rPr>
              <a:t>r_RL: *</a:t>
            </a:r>
          </a:p>
          <a:p>
            <a:pPr algn="r"/>
            <a:r>
              <a:rPr lang="fr-FR" sz="1400" dirty="0" smtClean="0">
                <a:solidFill>
                  <a:srgbClr val="C00000"/>
                </a:solidFill>
                <a:latin typeface="+mn-lt"/>
              </a:rPr>
              <a:t>r_Angle: *</a:t>
            </a:r>
            <a:endParaRPr lang="fr-FR" sz="1400" dirty="0">
              <a:solidFill>
                <a:srgbClr val="C00000"/>
              </a:solidFill>
              <a:latin typeface="+mn-lt"/>
            </a:endParaRPr>
          </a:p>
        </p:txBody>
      </p:sp>
      <p:sp>
        <p:nvSpPr>
          <p:cNvPr id="38" name="TextBox 37"/>
          <p:cNvSpPr txBox="1"/>
          <p:nvPr/>
        </p:nvSpPr>
        <p:spPr>
          <a:xfrm>
            <a:off x="5183020" y="4554125"/>
            <a:ext cx="1260139" cy="523220"/>
          </a:xfrm>
          <a:prstGeom prst="rect">
            <a:avLst/>
          </a:prstGeom>
          <a:noFill/>
        </p:spPr>
        <p:txBody>
          <a:bodyPr wrap="square" rtlCol="0">
            <a:spAutoFit/>
          </a:bodyPr>
          <a:lstStyle/>
          <a:p>
            <a:pPr algn="r"/>
            <a:r>
              <a:rPr lang="fr-FR" sz="1400" dirty="0" smtClean="0">
                <a:solidFill>
                  <a:srgbClr val="C00000"/>
                </a:solidFill>
                <a:latin typeface="+mn-lt"/>
              </a:rPr>
              <a:t>r_RL: 0.5</a:t>
            </a:r>
          </a:p>
          <a:p>
            <a:pPr algn="r"/>
            <a:r>
              <a:rPr lang="fr-FR" sz="1400" dirty="0" smtClean="0">
                <a:solidFill>
                  <a:srgbClr val="C00000"/>
                </a:solidFill>
                <a:latin typeface="+mn-lt"/>
              </a:rPr>
              <a:t>r_Angle: 1</a:t>
            </a:r>
            <a:endParaRPr lang="fr-FR" sz="1400" dirty="0">
              <a:solidFill>
                <a:srgbClr val="C0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checkerboard(across)">
                                      <p:cBhvr>
                                        <p:cTn id="11" dur="500"/>
                                        <p:tgtEl>
                                          <p:spTgt spid="31"/>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lide(fromBottom)">
                                      <p:cBhvr>
                                        <p:cTn id="15" dur="500"/>
                                        <p:tgtEl>
                                          <p:spTgt spid="15"/>
                                        </p:tgtEl>
                                      </p:cBhvr>
                                    </p:animEffect>
                                  </p:childTnLst>
                                </p:cTn>
                              </p:par>
                            </p:childTnLst>
                          </p:cTn>
                        </p:par>
                        <p:par>
                          <p:cTn id="16" fill="hold">
                            <p:stCondLst>
                              <p:cond delay="1500"/>
                            </p:stCondLst>
                            <p:childTnLst>
                              <p:par>
                                <p:cTn id="17" presetID="1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Right)">
                                      <p:cBhvr>
                                        <p:cTn id="19" dur="500"/>
                                        <p:tgtEl>
                                          <p:spTgt spid="16"/>
                                        </p:tgtEl>
                                      </p:cBhvr>
                                    </p:animEffect>
                                  </p:childTnLst>
                                </p:cTn>
                              </p:par>
                            </p:childTnLst>
                          </p:cTn>
                        </p:par>
                        <p:par>
                          <p:cTn id="20" fill="hold">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lide(fromTop)">
                                      <p:cBhvr>
                                        <p:cTn id="23" dur="500"/>
                                        <p:tgtEl>
                                          <p:spTgt spid="14"/>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Left)">
                                      <p:cBhvr>
                                        <p:cTn id="27" dur="500"/>
                                        <p:tgtEl>
                                          <p:spTgt spid="17"/>
                                        </p:tgtEl>
                                      </p:cBhvr>
                                    </p:animEffect>
                                  </p:childTnLst>
                                </p:cTn>
                              </p:par>
                            </p:childTnLst>
                          </p:cTn>
                        </p:par>
                        <p:par>
                          <p:cTn id="28" fill="hold">
                            <p:stCondLst>
                              <p:cond delay="3000"/>
                            </p:stCondLst>
                            <p:childTnLst>
                              <p:par>
                                <p:cTn id="29" presetID="1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Right)">
                                      <p:cBhvr>
                                        <p:cTn id="31" dur="500"/>
                                        <p:tgtEl>
                                          <p:spTgt spid="11"/>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lide(fromRight)">
                                      <p:cBhvr>
                                        <p:cTn id="35" dur="500"/>
                                        <p:tgtEl>
                                          <p:spTgt spid="12"/>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lide(from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slide(fromTop)">
                                      <p:cBhvr>
                                        <p:cTn id="44" dur="500"/>
                                        <p:tgtEl>
                                          <p:spTgt spid="32"/>
                                        </p:tgtEl>
                                      </p:cBhvr>
                                    </p:animEffect>
                                  </p:childTnLst>
                                </p:cTn>
                              </p:par>
                            </p:childTnLst>
                          </p:cTn>
                        </p:par>
                        <p:par>
                          <p:cTn id="45" fill="hold">
                            <p:stCondLst>
                              <p:cond delay="500"/>
                            </p:stCondLst>
                            <p:childTnLst>
                              <p:par>
                                <p:cTn id="46" presetID="1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slide(fromTop)">
                                      <p:cBhvr>
                                        <p:cTn id="48" dur="500"/>
                                        <p:tgtEl>
                                          <p:spTgt spid="33"/>
                                        </p:tgtEl>
                                      </p:cBhvr>
                                    </p:animEffect>
                                  </p:childTnLst>
                                </p:cTn>
                              </p:par>
                            </p:childTnLst>
                          </p:cTn>
                        </p:par>
                        <p:par>
                          <p:cTn id="49" fill="hold">
                            <p:stCondLst>
                              <p:cond delay="1000"/>
                            </p:stCondLst>
                            <p:childTnLst>
                              <p:par>
                                <p:cTn id="50" presetID="12" presetClass="entr" presetSubtype="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slide(fromTop)">
                                      <p:cBhvr>
                                        <p:cTn id="52" dur="500"/>
                                        <p:tgtEl>
                                          <p:spTgt spid="34"/>
                                        </p:tgtEl>
                                      </p:cBhvr>
                                    </p:animEffect>
                                  </p:childTnLst>
                                </p:cTn>
                              </p:par>
                            </p:childTnLst>
                          </p:cTn>
                        </p:par>
                        <p:par>
                          <p:cTn id="53" fill="hold">
                            <p:stCondLst>
                              <p:cond delay="1500"/>
                            </p:stCondLst>
                            <p:childTnLst>
                              <p:par>
                                <p:cTn id="54" presetID="1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slide(fromBottom)">
                                      <p:cBhvr>
                                        <p:cTn id="56" dur="500"/>
                                        <p:tgtEl>
                                          <p:spTgt spid="35"/>
                                        </p:tgtEl>
                                      </p:cBhvr>
                                    </p:animEffect>
                                  </p:childTnLst>
                                </p:cTn>
                              </p:par>
                            </p:childTnLst>
                          </p:cTn>
                        </p:par>
                        <p:par>
                          <p:cTn id="57" fill="hold">
                            <p:stCondLst>
                              <p:cond delay="2000"/>
                            </p:stCondLst>
                            <p:childTnLst>
                              <p:par>
                                <p:cTn id="58" presetID="12" presetClass="entr" presetSubtype="1"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slide(fromTop)">
                                      <p:cBhvr>
                                        <p:cTn id="60" dur="500"/>
                                        <p:tgtEl>
                                          <p:spTgt spid="37"/>
                                        </p:tgtEl>
                                      </p:cBhvr>
                                    </p:animEffect>
                                  </p:childTnLst>
                                </p:cTn>
                              </p:par>
                            </p:childTnLst>
                          </p:cTn>
                        </p:par>
                        <p:par>
                          <p:cTn id="61" fill="hold">
                            <p:stCondLst>
                              <p:cond delay="2500"/>
                            </p:stCondLst>
                            <p:childTnLst>
                              <p:par>
                                <p:cTn id="62" presetID="12" presetClass="entr" presetSubtype="1"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slide(fromTop)">
                                      <p:cBhvr>
                                        <p:cTn id="64" dur="500"/>
                                        <p:tgtEl>
                                          <p:spTgt spid="38"/>
                                        </p:tgtEl>
                                      </p:cBhvr>
                                    </p:animEffect>
                                  </p:childTnLst>
                                </p:cTn>
                              </p:par>
                            </p:childTnLst>
                          </p:cTn>
                        </p:par>
                        <p:par>
                          <p:cTn id="65" fill="hold">
                            <p:stCondLst>
                              <p:cond delay="3000"/>
                            </p:stCondLst>
                            <p:childTnLst>
                              <p:par>
                                <p:cTn id="66" presetID="12" presetClass="entr" presetSubtype="4"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lide(fromBottom)">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4" grpId="0" animBg="1"/>
      <p:bldP spid="11" grpId="0" animBg="1"/>
      <p:bldP spid="13" grpId="0" animBg="1"/>
      <p:bldP spid="14" grpId="0" animBg="1"/>
      <p:bldP spid="15" grpId="0" animBg="1"/>
      <p:bldP spid="16" grpId="0" animBg="1"/>
      <p:bldP spid="32" grpId="0" animBg="1"/>
      <p:bldP spid="33" grpId="0" animBg="1"/>
      <p:bldP spid="12" grpId="0" animBg="1"/>
      <p:bldP spid="37" grpId="0"/>
      <p:bldP spid="35" grpId="0"/>
      <p:bldP spid="36"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32</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Example - FMGE</a:t>
              </a:r>
              <a:endParaRPr lang="en-US" sz="1600" b="1" dirty="0">
                <a:latin typeface="+mn-lt"/>
              </a:endParaRPr>
            </a:p>
          </p:txBody>
        </p:sp>
      </p:grpSp>
      <p:sp>
        <p:nvSpPr>
          <p:cNvPr id="11" name="Rectangle 13"/>
          <p:cNvSpPr>
            <a:spLocks noChangeArrowheads="1"/>
          </p:cNvSpPr>
          <p:nvPr/>
        </p:nvSpPr>
        <p:spPr bwMode="auto">
          <a:xfrm>
            <a:off x="251520" y="4597918"/>
            <a:ext cx="8595955" cy="2169825"/>
          </a:xfrm>
          <a:prstGeom prst="rect">
            <a:avLst/>
          </a:prstGeom>
          <a:noFill/>
          <a:ln w="9525">
            <a:noFill/>
            <a:miter lim="800000"/>
            <a:headEnd/>
            <a:tailEnd/>
          </a:ln>
        </p:spPr>
        <p:txBody>
          <a:bodyPr wrap="square" anchor="ctr">
            <a:spAutoFit/>
          </a:bodyPr>
          <a:lstStyle/>
          <a:p>
            <a:pPr marL="91440" indent="-182880">
              <a:lnSpc>
                <a:spcPct val="150000"/>
              </a:lnSpc>
              <a:buFont typeface="Wingdings" pitchFamily="2" charset="2"/>
              <a:buChar char="§"/>
            </a:pPr>
            <a:r>
              <a:rPr lang="en-US" dirty="0" smtClean="0">
                <a:latin typeface="+mn-lt"/>
              </a:rPr>
              <a:t>Node degree: [-</a:t>
            </a:r>
            <a:r>
              <a:rPr lang="en-US" dirty="0" smtClean="0">
                <a:latin typeface="+mn-lt"/>
                <a:sym typeface="Symbol"/>
              </a:rPr>
              <a:t>,-,1,2</a:t>
            </a:r>
            <a:r>
              <a:rPr lang="en-US" dirty="0" smtClean="0">
                <a:latin typeface="+mn-lt"/>
              </a:rPr>
              <a:t>] and [1,2,</a:t>
            </a:r>
            <a:r>
              <a:rPr lang="en-US" dirty="0" smtClean="0">
                <a:latin typeface="+mn-lt"/>
                <a:sym typeface="Symbol"/>
              </a:rPr>
              <a:t>,</a:t>
            </a:r>
            <a:r>
              <a:rPr lang="en-US" dirty="0" smtClean="0">
                <a:latin typeface="+mn-lt"/>
              </a:rPr>
              <a:t>]</a:t>
            </a:r>
          </a:p>
          <a:p>
            <a:pPr marL="91440" indent="-182880">
              <a:lnSpc>
                <a:spcPct val="150000"/>
              </a:lnSpc>
              <a:buFont typeface="Wingdings" pitchFamily="2" charset="2"/>
              <a:buChar char="§"/>
            </a:pPr>
            <a:r>
              <a:rPr lang="en-US" dirty="0" smtClean="0">
                <a:latin typeface="+mn-lt"/>
              </a:rPr>
              <a:t>Attributes {</a:t>
            </a:r>
            <a:r>
              <a:rPr lang="en-US" i="1" dirty="0" smtClean="0">
                <a:latin typeface="+mn-lt"/>
              </a:rPr>
              <a:t>L,RL</a:t>
            </a:r>
            <a:r>
              <a:rPr lang="en-US" dirty="0" smtClean="0">
                <a:latin typeface="+mn-lt"/>
              </a:rPr>
              <a:t>}: [-</a:t>
            </a:r>
            <a:r>
              <a:rPr lang="en-US" dirty="0" smtClean="0">
                <a:latin typeface="+mn-lt"/>
                <a:sym typeface="Symbol"/>
              </a:rPr>
              <a:t>,-,0.5,1</a:t>
            </a:r>
            <a:r>
              <a:rPr lang="en-US" dirty="0" smtClean="0">
                <a:latin typeface="+mn-lt"/>
              </a:rPr>
              <a:t>], [0.5,1,1.5,2] and [1.5,2,</a:t>
            </a:r>
            <a:r>
              <a:rPr lang="en-US" dirty="0" smtClean="0">
                <a:latin typeface="+mn-lt"/>
                <a:sym typeface="Symbol"/>
              </a:rPr>
              <a:t> ,</a:t>
            </a:r>
            <a:r>
              <a:rPr lang="en-US" dirty="0" smtClean="0">
                <a:latin typeface="+mn-lt"/>
              </a:rPr>
              <a:t>]</a:t>
            </a:r>
          </a:p>
          <a:p>
            <a:pPr marL="91440" indent="-182880">
              <a:lnSpc>
                <a:spcPct val="150000"/>
              </a:lnSpc>
              <a:buFont typeface="Wingdings" pitchFamily="2" charset="2"/>
              <a:buChar char="§"/>
            </a:pPr>
            <a:r>
              <a:rPr lang="en-US" dirty="0" smtClean="0">
                <a:latin typeface="+mn-lt"/>
              </a:rPr>
              <a:t>r_Angle: </a:t>
            </a:r>
            <a:r>
              <a:rPr lang="en-US" dirty="0" smtClean="0"/>
              <a:t>[-</a:t>
            </a:r>
            <a:r>
              <a:rPr lang="en-US" dirty="0" smtClean="0">
                <a:sym typeface="Symbol"/>
              </a:rPr>
              <a:t>,-,0,1</a:t>
            </a:r>
            <a:r>
              <a:rPr lang="en-US" dirty="0" smtClean="0">
                <a:latin typeface="+mn-lt"/>
              </a:rPr>
              <a:t>] and [0,1,</a:t>
            </a:r>
            <a:r>
              <a:rPr lang="en-US" dirty="0" smtClean="0">
                <a:sym typeface="Symbol"/>
              </a:rPr>
              <a:t> ,</a:t>
            </a:r>
            <a:r>
              <a:rPr lang="en-US" dirty="0" smtClean="0">
                <a:latin typeface="+mn-lt"/>
              </a:rPr>
              <a:t>]</a:t>
            </a:r>
          </a:p>
          <a:p>
            <a:pPr marL="91440" indent="-182880">
              <a:lnSpc>
                <a:spcPct val="150000"/>
              </a:lnSpc>
              <a:buFont typeface="Wingdings" pitchFamily="2" charset="2"/>
              <a:buChar char="§"/>
            </a:pPr>
            <a:r>
              <a:rPr lang="en-US" dirty="0" smtClean="0">
                <a:latin typeface="+mn-lt"/>
              </a:rPr>
              <a:t>Resemblance attributes: [-</a:t>
            </a:r>
            <a:r>
              <a:rPr lang="en-US" dirty="0" smtClean="0">
                <a:latin typeface="+mn-lt"/>
                <a:sym typeface="Symbol"/>
              </a:rPr>
              <a:t>,-,0.25,0.5</a:t>
            </a:r>
            <a:r>
              <a:rPr lang="en-US" dirty="0" smtClean="0">
                <a:latin typeface="+mn-lt"/>
              </a:rPr>
              <a:t>],  [0.25,0.5,0.75,1.0] and [0.75,1.0, </a:t>
            </a:r>
            <a:r>
              <a:rPr lang="en-US" dirty="0" smtClean="0">
                <a:latin typeface="+mn-lt"/>
                <a:sym typeface="Symbol"/>
              </a:rPr>
              <a:t>,,</a:t>
            </a:r>
            <a:r>
              <a:rPr lang="en-US" dirty="0" smtClean="0">
                <a:latin typeface="+mn-lt"/>
              </a:rPr>
              <a:t>]</a:t>
            </a:r>
          </a:p>
          <a:p>
            <a:pPr marL="91440" indent="-182880">
              <a:lnSpc>
                <a:spcPct val="150000"/>
              </a:lnSpc>
              <a:buFont typeface="Wingdings" pitchFamily="2" charset="2"/>
              <a:buChar char="§"/>
            </a:pPr>
            <a:r>
              <a:rPr lang="en-US" dirty="0" smtClean="0">
                <a:solidFill>
                  <a:srgbClr val="0000FF"/>
                </a:solidFill>
                <a:latin typeface="+mn-lt"/>
                <a:sym typeface="Symbol"/>
              </a:rPr>
              <a:t>The symbolic edge attribute Angle has two possible labels</a:t>
            </a:r>
            <a:endParaRPr lang="en-US" dirty="0" smtClean="0">
              <a:solidFill>
                <a:srgbClr val="0000FF"/>
              </a:solidFill>
              <a:latin typeface="+mn-lt"/>
            </a:endParaRPr>
          </a:p>
        </p:txBody>
      </p:sp>
      <p:sp>
        <p:nvSpPr>
          <p:cNvPr id="12" name="Rectangle 11"/>
          <p:cNvSpPr>
            <a:spLocks noChangeArrowheads="1"/>
          </p:cNvSpPr>
          <p:nvPr/>
        </p:nvSpPr>
        <p:spPr bwMode="auto">
          <a:xfrm>
            <a:off x="1421651" y="4199123"/>
            <a:ext cx="6300699" cy="553998"/>
          </a:xfrm>
          <a:prstGeom prst="rect">
            <a:avLst/>
          </a:prstGeom>
          <a:solidFill>
            <a:schemeClr val="bg1">
              <a:lumMod val="95000"/>
            </a:schemeClr>
          </a:solidFill>
          <a:ln w="12700">
            <a:solidFill>
              <a:schemeClr val="bg1">
                <a:lumMod val="85000"/>
              </a:schemeClr>
            </a:solidFill>
            <a:miter lim="800000"/>
            <a:headEnd/>
            <a:tailEnd/>
          </a:ln>
        </p:spPr>
        <p:txBody>
          <a:bodyPr wrap="square" anchor="ctr">
            <a:spAutoFit/>
          </a:bodyPr>
          <a:lstStyle/>
          <a:p>
            <a:pPr marL="0" lvl="1" algn="ctr">
              <a:lnSpc>
                <a:spcPct val="150000"/>
              </a:lnSpc>
            </a:pPr>
            <a:r>
              <a:rPr lang="en-US" sz="2000" b="1" dirty="0" smtClean="0">
                <a:solidFill>
                  <a:srgbClr val="FF0000"/>
                </a:solidFill>
                <a:latin typeface="+mn-lt"/>
              </a:rPr>
              <a:t>FSMFV: 4,3,</a:t>
            </a:r>
            <a:r>
              <a:rPr lang="en-US" sz="2000" b="1" u="sng" dirty="0" smtClean="0">
                <a:solidFill>
                  <a:srgbClr val="FF0000"/>
                </a:solidFill>
                <a:latin typeface="+mn-lt"/>
              </a:rPr>
              <a:t>2,2</a:t>
            </a:r>
            <a:r>
              <a:rPr lang="en-US" sz="2000" b="1" dirty="0" smtClean="0">
                <a:solidFill>
                  <a:srgbClr val="FF0000"/>
                </a:solidFill>
                <a:latin typeface="+mn-lt"/>
              </a:rPr>
              <a:t>,</a:t>
            </a:r>
            <a:r>
              <a:rPr lang="en-US" sz="2000" b="1" u="sng" dirty="0" smtClean="0">
                <a:solidFill>
                  <a:srgbClr val="FF0000"/>
                </a:solidFill>
                <a:latin typeface="+mn-lt"/>
              </a:rPr>
              <a:t>1,3,0</a:t>
            </a:r>
            <a:r>
              <a:rPr lang="en-US" sz="2000" b="1" dirty="0" smtClean="0">
                <a:solidFill>
                  <a:srgbClr val="FF0000"/>
                </a:solidFill>
                <a:latin typeface="+mn-lt"/>
              </a:rPr>
              <a:t>,</a:t>
            </a:r>
            <a:r>
              <a:rPr lang="en-US" sz="2000" b="1" u="sng" dirty="0" smtClean="0">
                <a:solidFill>
                  <a:srgbClr val="FF0000"/>
                </a:solidFill>
                <a:latin typeface="+mn-lt"/>
              </a:rPr>
              <a:t>0,1,1</a:t>
            </a:r>
            <a:r>
              <a:rPr lang="en-US" sz="2000" b="1" dirty="0" smtClean="0">
                <a:solidFill>
                  <a:srgbClr val="FF0000"/>
                </a:solidFill>
                <a:latin typeface="+mn-lt"/>
              </a:rPr>
              <a:t>,</a:t>
            </a:r>
            <a:r>
              <a:rPr lang="en-US" sz="2000" b="1" u="sng" dirty="0" smtClean="0">
                <a:solidFill>
                  <a:srgbClr val="FF0000"/>
                </a:solidFill>
                <a:latin typeface="+mn-lt"/>
              </a:rPr>
              <a:t>0,2</a:t>
            </a:r>
            <a:r>
              <a:rPr lang="en-US" sz="2000" b="1" dirty="0" smtClean="0">
                <a:solidFill>
                  <a:srgbClr val="FF0000"/>
                </a:solidFill>
                <a:latin typeface="+mn-lt"/>
              </a:rPr>
              <a:t>,</a:t>
            </a:r>
            <a:r>
              <a:rPr lang="en-US" sz="2000" b="1" u="sng" dirty="0" smtClean="0">
                <a:solidFill>
                  <a:srgbClr val="FF0000"/>
                </a:solidFill>
                <a:latin typeface="+mn-lt"/>
              </a:rPr>
              <a:t>1,2,0</a:t>
            </a:r>
            <a:r>
              <a:rPr lang="en-US" sz="2000" b="1" dirty="0" smtClean="0">
                <a:solidFill>
                  <a:srgbClr val="FF0000"/>
                </a:solidFill>
                <a:latin typeface="+mn-lt"/>
              </a:rPr>
              <a:t>,</a:t>
            </a:r>
            <a:r>
              <a:rPr lang="en-US" sz="2000" b="1" u="sng" dirty="0" smtClean="0">
                <a:solidFill>
                  <a:srgbClr val="FF0000"/>
                </a:solidFill>
                <a:latin typeface="+mn-lt"/>
              </a:rPr>
              <a:t>0,3</a:t>
            </a:r>
            <a:r>
              <a:rPr lang="en-US" sz="2000" b="1" dirty="0" smtClean="0">
                <a:solidFill>
                  <a:srgbClr val="FF0000"/>
                </a:solidFill>
                <a:latin typeface="+mn-lt"/>
              </a:rPr>
              <a:t>,</a:t>
            </a:r>
            <a:r>
              <a:rPr lang="en-US" sz="2000" b="1" u="sng" dirty="0" smtClean="0">
                <a:solidFill>
                  <a:srgbClr val="FF0000"/>
                </a:solidFill>
                <a:latin typeface="+mn-lt"/>
              </a:rPr>
              <a:t>0,2,0</a:t>
            </a:r>
            <a:r>
              <a:rPr lang="en-US" sz="2000" b="1" dirty="0" smtClean="0">
                <a:solidFill>
                  <a:srgbClr val="FF0000"/>
                </a:solidFill>
                <a:latin typeface="+mn-lt"/>
              </a:rPr>
              <a:t>,</a:t>
            </a:r>
            <a:r>
              <a:rPr lang="en-US" sz="2000" b="1" u="sng" dirty="0" smtClean="0">
                <a:solidFill>
                  <a:srgbClr val="FF0000"/>
                </a:solidFill>
                <a:latin typeface="+mn-lt"/>
              </a:rPr>
              <a:t>0,2,1</a:t>
            </a:r>
          </a:p>
        </p:txBody>
      </p:sp>
      <p:sp>
        <p:nvSpPr>
          <p:cNvPr id="13" name="TextBox 12"/>
          <p:cNvSpPr txBox="1"/>
          <p:nvPr/>
        </p:nvSpPr>
        <p:spPr>
          <a:xfrm>
            <a:off x="8302737" y="115470"/>
            <a:ext cx="785793"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 o</a:t>
            </a:r>
          </a:p>
        </p:txBody>
      </p:sp>
      <p:grpSp>
        <p:nvGrpSpPr>
          <p:cNvPr id="37" name="Group 36"/>
          <p:cNvGrpSpPr/>
          <p:nvPr/>
        </p:nvGrpSpPr>
        <p:grpSpPr>
          <a:xfrm>
            <a:off x="116505" y="1302440"/>
            <a:ext cx="4365485" cy="2801635"/>
            <a:chOff x="116505" y="1302440"/>
            <a:chExt cx="4365485" cy="2801635"/>
          </a:xfrm>
        </p:grpSpPr>
        <p:sp>
          <p:nvSpPr>
            <p:cNvPr id="26" name="TextBox 25"/>
            <p:cNvSpPr txBox="1"/>
            <p:nvPr/>
          </p:nvSpPr>
          <p:spPr>
            <a:xfrm>
              <a:off x="1031752" y="2512352"/>
              <a:ext cx="524913" cy="307777"/>
            </a:xfrm>
            <a:prstGeom prst="rect">
              <a:avLst/>
            </a:prstGeom>
            <a:solidFill>
              <a:schemeClr val="bg1"/>
            </a:solidFill>
          </p:spPr>
          <p:txBody>
            <a:bodyPr wrap="square" rtlCol="0">
              <a:spAutoFit/>
            </a:bodyPr>
            <a:lstStyle/>
            <a:p>
              <a:r>
                <a:rPr lang="fr-FR" sz="1400" dirty="0" smtClean="0">
                  <a:solidFill>
                    <a:srgbClr val="FF0000"/>
                  </a:solidFill>
                  <a:latin typeface="+mn-lt"/>
                </a:rPr>
                <a:t>L: 1</a:t>
              </a:r>
              <a:endParaRPr lang="fr-FR" sz="1400" dirty="0">
                <a:solidFill>
                  <a:srgbClr val="FF0000"/>
                </a:solidFill>
                <a:latin typeface="+mn-lt"/>
              </a:endParaRPr>
            </a:p>
          </p:txBody>
        </p:sp>
        <p:sp>
          <p:nvSpPr>
            <p:cNvPr id="14" name="TextBox 13"/>
            <p:cNvSpPr txBox="1"/>
            <p:nvPr/>
          </p:nvSpPr>
          <p:spPr>
            <a:xfrm>
              <a:off x="3591415" y="2451213"/>
              <a:ext cx="758948" cy="307777"/>
            </a:xfrm>
            <a:prstGeom prst="rect">
              <a:avLst/>
            </a:prstGeom>
            <a:solidFill>
              <a:schemeClr val="bg1"/>
            </a:solidFill>
          </p:spPr>
          <p:txBody>
            <a:bodyPr wrap="square" rtlCol="0">
              <a:spAutoFit/>
            </a:bodyPr>
            <a:lstStyle/>
            <a:p>
              <a:pPr algn="r"/>
              <a:r>
                <a:rPr lang="fr-FR" sz="1400" dirty="0" smtClean="0">
                  <a:solidFill>
                    <a:srgbClr val="FF0000"/>
                  </a:solidFill>
                  <a:latin typeface="+mn-lt"/>
                </a:rPr>
                <a:t>L: 0.5</a:t>
              </a:r>
              <a:endParaRPr lang="fr-FR" sz="1400" dirty="0">
                <a:solidFill>
                  <a:srgbClr val="FF0000"/>
                </a:solidFill>
                <a:latin typeface="+mn-lt"/>
              </a:endParaRPr>
            </a:p>
          </p:txBody>
        </p:sp>
        <p:grpSp>
          <p:nvGrpSpPr>
            <p:cNvPr id="16" name="Group 15"/>
            <p:cNvGrpSpPr/>
            <p:nvPr/>
          </p:nvGrpSpPr>
          <p:grpSpPr>
            <a:xfrm>
              <a:off x="1496513" y="1908326"/>
              <a:ext cx="2126328" cy="1534651"/>
              <a:chOff x="4166955" y="2727945"/>
              <a:chExt cx="2438400" cy="1781175"/>
            </a:xfrm>
          </p:grpSpPr>
          <p:pic>
            <p:nvPicPr>
              <p:cNvPr id="17" name="Picture 4"/>
              <p:cNvPicPr>
                <a:picLocks noChangeAspect="1" noChangeArrowheads="1"/>
              </p:cNvPicPr>
              <p:nvPr/>
            </p:nvPicPr>
            <p:blipFill>
              <a:blip r:embed="rId3" cstate="print"/>
              <a:srcRect/>
              <a:stretch>
                <a:fillRect/>
              </a:stretch>
            </p:blipFill>
            <p:spPr bwMode="auto">
              <a:xfrm>
                <a:off x="4166955" y="2727945"/>
                <a:ext cx="2438400" cy="1781175"/>
              </a:xfrm>
              <a:prstGeom prst="rect">
                <a:avLst/>
              </a:prstGeom>
              <a:noFill/>
              <a:ln w="9525">
                <a:noFill/>
                <a:miter lim="800000"/>
                <a:headEnd/>
                <a:tailEnd/>
              </a:ln>
            </p:spPr>
          </p:pic>
          <p:sp>
            <p:nvSpPr>
              <p:cNvPr id="18" name="TextBox 17"/>
              <p:cNvSpPr txBox="1"/>
              <p:nvPr/>
            </p:nvSpPr>
            <p:spPr>
              <a:xfrm>
                <a:off x="5311130" y="2853516"/>
                <a:ext cx="180020" cy="215444"/>
              </a:xfrm>
              <a:prstGeom prst="rect">
                <a:avLst/>
              </a:prstGeom>
              <a:solidFill>
                <a:schemeClr val="bg1"/>
              </a:solidFill>
            </p:spPr>
            <p:txBody>
              <a:bodyPr wrap="square" lIns="0" tIns="0" rIns="0" bIns="0" rtlCol="0">
                <a:spAutoFit/>
              </a:bodyPr>
              <a:lstStyle/>
              <a:p>
                <a:r>
                  <a:rPr lang="fr-FR" sz="1400" b="1" dirty="0" smtClean="0">
                    <a:latin typeface="+mn-lt"/>
                  </a:rPr>
                  <a:t>1</a:t>
                </a:r>
                <a:endParaRPr lang="fr-FR" sz="1400" b="1" dirty="0">
                  <a:latin typeface="+mn-lt"/>
                </a:endParaRPr>
              </a:p>
            </p:txBody>
          </p:sp>
          <p:sp>
            <p:nvSpPr>
              <p:cNvPr id="19" name="TextBox 18"/>
              <p:cNvSpPr txBox="1"/>
              <p:nvPr/>
            </p:nvSpPr>
            <p:spPr>
              <a:xfrm>
                <a:off x="4313405" y="3528535"/>
                <a:ext cx="168585" cy="215444"/>
              </a:xfrm>
              <a:prstGeom prst="rect">
                <a:avLst/>
              </a:prstGeom>
              <a:solidFill>
                <a:schemeClr val="bg1"/>
              </a:solidFill>
            </p:spPr>
            <p:txBody>
              <a:bodyPr wrap="square" lIns="0" tIns="0" rIns="0" bIns="0" rtlCol="0">
                <a:spAutoFit/>
              </a:bodyPr>
              <a:lstStyle/>
              <a:p>
                <a:r>
                  <a:rPr lang="fr-FR" sz="1400" b="1" dirty="0" smtClean="0">
                    <a:latin typeface="+mn-lt"/>
                  </a:rPr>
                  <a:t>2</a:t>
                </a:r>
                <a:endParaRPr lang="fr-FR" sz="1400" b="1" dirty="0">
                  <a:latin typeface="+mn-lt"/>
                </a:endParaRPr>
              </a:p>
            </p:txBody>
          </p:sp>
          <p:sp>
            <p:nvSpPr>
              <p:cNvPr id="20" name="TextBox 19"/>
              <p:cNvSpPr txBox="1"/>
              <p:nvPr/>
            </p:nvSpPr>
            <p:spPr>
              <a:xfrm>
                <a:off x="5324939" y="4187890"/>
                <a:ext cx="135015" cy="215444"/>
              </a:xfrm>
              <a:prstGeom prst="rect">
                <a:avLst/>
              </a:prstGeom>
              <a:solidFill>
                <a:schemeClr val="bg1"/>
              </a:solidFill>
            </p:spPr>
            <p:txBody>
              <a:bodyPr wrap="square" lIns="0" tIns="0" rIns="0" bIns="0" rtlCol="0">
                <a:spAutoFit/>
              </a:bodyPr>
              <a:lstStyle/>
              <a:p>
                <a:r>
                  <a:rPr lang="fr-FR" sz="1400" b="1" dirty="0" smtClean="0">
                    <a:latin typeface="+mn-lt"/>
                  </a:rPr>
                  <a:t>3</a:t>
                </a:r>
                <a:endParaRPr lang="fr-FR" sz="1400" b="1" dirty="0">
                  <a:latin typeface="+mn-lt"/>
                </a:endParaRPr>
              </a:p>
            </p:txBody>
          </p:sp>
          <p:sp>
            <p:nvSpPr>
              <p:cNvPr id="21" name="TextBox 20"/>
              <p:cNvSpPr txBox="1"/>
              <p:nvPr/>
            </p:nvSpPr>
            <p:spPr>
              <a:xfrm>
                <a:off x="6291715" y="3519010"/>
                <a:ext cx="180020" cy="215444"/>
              </a:xfrm>
              <a:prstGeom prst="rect">
                <a:avLst/>
              </a:prstGeom>
              <a:solidFill>
                <a:schemeClr val="bg1"/>
              </a:solidFill>
            </p:spPr>
            <p:txBody>
              <a:bodyPr wrap="square" lIns="0" tIns="0" rIns="0" bIns="0" rtlCol="0">
                <a:spAutoFit/>
              </a:bodyPr>
              <a:lstStyle/>
              <a:p>
                <a:r>
                  <a:rPr lang="fr-FR" sz="1400" b="1" dirty="0" smtClean="0">
                    <a:latin typeface="+mn-lt"/>
                  </a:rPr>
                  <a:t>4</a:t>
                </a:r>
                <a:endParaRPr lang="fr-FR" sz="1400" b="1" dirty="0">
                  <a:latin typeface="+mn-lt"/>
                </a:endParaRPr>
              </a:p>
            </p:txBody>
          </p:sp>
        </p:grpSp>
        <p:sp>
          <p:nvSpPr>
            <p:cNvPr id="24" name="TextBox 23"/>
            <p:cNvSpPr txBox="1"/>
            <p:nvPr/>
          </p:nvSpPr>
          <p:spPr>
            <a:xfrm>
              <a:off x="2208302" y="3424611"/>
              <a:ext cx="518493" cy="265179"/>
            </a:xfrm>
            <a:prstGeom prst="rect">
              <a:avLst/>
            </a:prstGeom>
            <a:solidFill>
              <a:schemeClr val="bg1"/>
            </a:solidFill>
          </p:spPr>
          <p:txBody>
            <a:bodyPr wrap="square" rtlCol="0">
              <a:spAutoFit/>
            </a:bodyPr>
            <a:lstStyle/>
            <a:p>
              <a:r>
                <a:rPr lang="fr-FR" sz="1400" dirty="0" smtClean="0">
                  <a:solidFill>
                    <a:srgbClr val="FF0000"/>
                  </a:solidFill>
                  <a:latin typeface="+mn-lt"/>
                </a:rPr>
                <a:t>L: 1</a:t>
              </a:r>
              <a:endParaRPr lang="fr-FR" sz="1400" dirty="0">
                <a:solidFill>
                  <a:srgbClr val="FF0000"/>
                </a:solidFill>
                <a:latin typeface="+mn-lt"/>
              </a:endParaRPr>
            </a:p>
          </p:txBody>
        </p:sp>
        <p:sp>
          <p:nvSpPr>
            <p:cNvPr id="25" name="TextBox 24"/>
            <p:cNvSpPr txBox="1"/>
            <p:nvPr/>
          </p:nvSpPr>
          <p:spPr>
            <a:xfrm>
              <a:off x="2359907" y="1675691"/>
              <a:ext cx="1138110" cy="265179"/>
            </a:xfrm>
            <a:prstGeom prst="rect">
              <a:avLst/>
            </a:prstGeom>
            <a:solidFill>
              <a:schemeClr val="bg1"/>
            </a:solidFill>
          </p:spPr>
          <p:txBody>
            <a:bodyPr wrap="square" rtlCol="0">
              <a:spAutoFit/>
            </a:bodyPr>
            <a:lstStyle/>
            <a:p>
              <a:r>
                <a:rPr lang="fr-FR" sz="1400" dirty="0" smtClean="0">
                  <a:solidFill>
                    <a:srgbClr val="FF0000"/>
                  </a:solidFill>
                  <a:latin typeface="+mn-lt"/>
                </a:rPr>
                <a:t>L: 1</a:t>
              </a:r>
              <a:endParaRPr lang="fr-FR" sz="1400" dirty="0">
                <a:solidFill>
                  <a:srgbClr val="FF0000"/>
                </a:solidFill>
                <a:latin typeface="+mn-lt"/>
              </a:endParaRPr>
            </a:p>
          </p:txBody>
        </p:sp>
        <p:sp>
          <p:nvSpPr>
            <p:cNvPr id="29" name="TextBox 28"/>
            <p:cNvSpPr txBox="1"/>
            <p:nvPr/>
          </p:nvSpPr>
          <p:spPr>
            <a:xfrm>
              <a:off x="836585" y="3108502"/>
              <a:ext cx="968129" cy="523220"/>
            </a:xfrm>
            <a:prstGeom prst="rect">
              <a:avLst/>
            </a:prstGeom>
            <a:solidFill>
              <a:schemeClr val="bg1"/>
            </a:solidFill>
          </p:spPr>
          <p:txBody>
            <a:bodyPr wrap="square" rtlCol="0">
              <a:spAutoFit/>
            </a:bodyPr>
            <a:lstStyle/>
            <a:p>
              <a:pPr algn="r"/>
              <a:r>
                <a:rPr lang="fr-FR" sz="1400" dirty="0" smtClean="0">
                  <a:solidFill>
                    <a:srgbClr val="0000FF"/>
                  </a:solidFill>
                </a:rPr>
                <a:t>RL : 1</a:t>
              </a:r>
            </a:p>
            <a:p>
              <a:pPr algn="r"/>
              <a:r>
                <a:rPr lang="fr-FR" sz="1400" dirty="0" smtClean="0">
                  <a:solidFill>
                    <a:srgbClr val="0000FF"/>
                  </a:solidFill>
                </a:rPr>
                <a:t>Angle: B</a:t>
              </a:r>
              <a:endParaRPr lang="fr-FR" sz="1400" dirty="0">
                <a:solidFill>
                  <a:srgbClr val="0000FF"/>
                </a:solidFill>
              </a:endParaRPr>
            </a:p>
          </p:txBody>
        </p:sp>
        <p:sp>
          <p:nvSpPr>
            <p:cNvPr id="30" name="TextBox 29"/>
            <p:cNvSpPr txBox="1"/>
            <p:nvPr/>
          </p:nvSpPr>
          <p:spPr>
            <a:xfrm>
              <a:off x="397649" y="2722646"/>
              <a:ext cx="1098864" cy="450804"/>
            </a:xfrm>
            <a:prstGeom prst="rect">
              <a:avLst/>
            </a:prstGeom>
            <a:noFill/>
          </p:spPr>
          <p:txBody>
            <a:bodyPr wrap="square" rtlCol="0">
              <a:spAutoFit/>
            </a:bodyPr>
            <a:lstStyle/>
            <a:p>
              <a:pPr algn="r"/>
              <a:r>
                <a:rPr lang="fr-FR" sz="1400" dirty="0" smtClean="0">
                  <a:solidFill>
                    <a:srgbClr val="C00000"/>
                  </a:solidFill>
                  <a:latin typeface="+mn-lt"/>
                </a:rPr>
                <a:t>r_RL: 1</a:t>
              </a:r>
            </a:p>
            <a:p>
              <a:pPr algn="r"/>
              <a:r>
                <a:rPr lang="fr-FR" sz="1400" dirty="0" smtClean="0">
                  <a:solidFill>
                    <a:srgbClr val="C00000"/>
                  </a:solidFill>
                  <a:latin typeface="+mn-lt"/>
                </a:rPr>
                <a:t>r_Angle: 1</a:t>
              </a:r>
              <a:endParaRPr lang="fr-FR" sz="1400" dirty="0">
                <a:solidFill>
                  <a:srgbClr val="C00000"/>
                </a:solidFill>
                <a:latin typeface="+mn-lt"/>
              </a:endParaRPr>
            </a:p>
          </p:txBody>
        </p:sp>
        <p:sp>
          <p:nvSpPr>
            <p:cNvPr id="31" name="TextBox 30"/>
            <p:cNvSpPr txBox="1"/>
            <p:nvPr/>
          </p:nvSpPr>
          <p:spPr>
            <a:xfrm>
              <a:off x="1691680" y="1302440"/>
              <a:ext cx="1098864" cy="450804"/>
            </a:xfrm>
            <a:prstGeom prst="rect">
              <a:avLst/>
            </a:prstGeom>
            <a:noFill/>
          </p:spPr>
          <p:txBody>
            <a:bodyPr wrap="square" rtlCol="0">
              <a:spAutoFit/>
            </a:bodyPr>
            <a:lstStyle/>
            <a:p>
              <a:pPr algn="r"/>
              <a:r>
                <a:rPr lang="fr-FR" sz="1400" dirty="0" smtClean="0">
                  <a:solidFill>
                    <a:srgbClr val="C00000"/>
                  </a:solidFill>
                  <a:latin typeface="+mn-lt"/>
                </a:rPr>
                <a:t>r_RL: *</a:t>
              </a:r>
            </a:p>
            <a:p>
              <a:pPr algn="r"/>
              <a:r>
                <a:rPr lang="fr-FR" sz="1400" dirty="0" smtClean="0">
                  <a:solidFill>
                    <a:srgbClr val="C00000"/>
                  </a:solidFill>
                  <a:latin typeface="+mn-lt"/>
                </a:rPr>
                <a:t>r_Angle: *</a:t>
              </a:r>
              <a:endParaRPr lang="fr-FR" sz="1400" dirty="0">
                <a:solidFill>
                  <a:srgbClr val="C00000"/>
                </a:solidFill>
                <a:latin typeface="+mn-lt"/>
              </a:endParaRPr>
            </a:p>
          </p:txBody>
        </p:sp>
        <p:sp>
          <p:nvSpPr>
            <p:cNvPr id="32" name="TextBox 31"/>
            <p:cNvSpPr txBox="1"/>
            <p:nvPr/>
          </p:nvSpPr>
          <p:spPr>
            <a:xfrm>
              <a:off x="3068091" y="2063452"/>
              <a:ext cx="1098864" cy="450804"/>
            </a:xfrm>
            <a:prstGeom prst="rect">
              <a:avLst/>
            </a:prstGeom>
            <a:noFill/>
          </p:spPr>
          <p:txBody>
            <a:bodyPr wrap="square" rtlCol="0">
              <a:spAutoFit/>
            </a:bodyPr>
            <a:lstStyle/>
            <a:p>
              <a:pPr algn="r"/>
              <a:r>
                <a:rPr lang="fr-FR" sz="1400" dirty="0" smtClean="0">
                  <a:solidFill>
                    <a:srgbClr val="C00000"/>
                  </a:solidFill>
                  <a:latin typeface="+mn-lt"/>
                </a:rPr>
                <a:t>r_RL: *</a:t>
              </a:r>
            </a:p>
            <a:p>
              <a:pPr algn="r"/>
              <a:r>
                <a:rPr lang="fr-FR" sz="1400" dirty="0" smtClean="0">
                  <a:solidFill>
                    <a:srgbClr val="C00000"/>
                  </a:solidFill>
                  <a:latin typeface="+mn-lt"/>
                </a:rPr>
                <a:t>r_Angle: *</a:t>
              </a:r>
              <a:endParaRPr lang="fr-FR" sz="1400" dirty="0">
                <a:solidFill>
                  <a:srgbClr val="C00000"/>
                </a:solidFill>
                <a:latin typeface="+mn-lt"/>
              </a:endParaRPr>
            </a:p>
          </p:txBody>
        </p:sp>
        <p:sp>
          <p:nvSpPr>
            <p:cNvPr id="33" name="TextBox 32"/>
            <p:cNvSpPr txBox="1"/>
            <p:nvPr/>
          </p:nvSpPr>
          <p:spPr>
            <a:xfrm>
              <a:off x="1736685" y="3653271"/>
              <a:ext cx="1098864" cy="450804"/>
            </a:xfrm>
            <a:prstGeom prst="rect">
              <a:avLst/>
            </a:prstGeom>
            <a:noFill/>
          </p:spPr>
          <p:txBody>
            <a:bodyPr wrap="square" rtlCol="0">
              <a:spAutoFit/>
            </a:bodyPr>
            <a:lstStyle/>
            <a:p>
              <a:pPr algn="r"/>
              <a:r>
                <a:rPr lang="fr-FR" sz="1400" dirty="0" smtClean="0">
                  <a:solidFill>
                    <a:srgbClr val="C00000"/>
                  </a:solidFill>
                  <a:latin typeface="+mn-lt"/>
                </a:rPr>
                <a:t>r_RL: 0.5</a:t>
              </a:r>
            </a:p>
            <a:p>
              <a:pPr algn="r"/>
              <a:r>
                <a:rPr lang="fr-FR" sz="1400" dirty="0" smtClean="0">
                  <a:solidFill>
                    <a:srgbClr val="C00000"/>
                  </a:solidFill>
                  <a:latin typeface="+mn-lt"/>
                </a:rPr>
                <a:t>r_Angle: 1</a:t>
              </a:r>
              <a:endParaRPr lang="fr-FR" sz="1400" dirty="0">
                <a:solidFill>
                  <a:srgbClr val="C00000"/>
                </a:solidFill>
                <a:latin typeface="+mn-lt"/>
              </a:endParaRPr>
            </a:p>
          </p:txBody>
        </p:sp>
        <p:sp>
          <p:nvSpPr>
            <p:cNvPr id="22" name="TextBox 21"/>
            <p:cNvSpPr txBox="1"/>
            <p:nvPr/>
          </p:nvSpPr>
          <p:spPr>
            <a:xfrm>
              <a:off x="611560" y="1535096"/>
              <a:ext cx="1108905" cy="523220"/>
            </a:xfrm>
            <a:prstGeom prst="rect">
              <a:avLst/>
            </a:prstGeom>
            <a:solidFill>
              <a:schemeClr val="bg1"/>
            </a:solidFill>
          </p:spPr>
          <p:txBody>
            <a:bodyPr wrap="square" rtlCol="0">
              <a:spAutoFit/>
            </a:bodyPr>
            <a:lstStyle/>
            <a:p>
              <a:pPr algn="r"/>
              <a:r>
                <a:rPr lang="fr-FR" sz="1400" dirty="0" smtClean="0">
                  <a:solidFill>
                    <a:srgbClr val="0000FF"/>
                  </a:solidFill>
                  <a:latin typeface="+mn-lt"/>
                </a:rPr>
                <a:t>RL : 1</a:t>
              </a:r>
            </a:p>
            <a:p>
              <a:pPr algn="r"/>
              <a:r>
                <a:rPr lang="fr-FR" sz="1400" dirty="0" smtClean="0">
                  <a:solidFill>
                    <a:srgbClr val="0000FF"/>
                  </a:solidFill>
                  <a:latin typeface="+mn-lt"/>
                </a:rPr>
                <a:t>Angle: B</a:t>
              </a:r>
              <a:endParaRPr lang="fr-FR" sz="1400" dirty="0">
                <a:solidFill>
                  <a:srgbClr val="0000FF"/>
                </a:solidFill>
                <a:latin typeface="+mn-lt"/>
              </a:endParaRPr>
            </a:p>
          </p:txBody>
        </p:sp>
        <p:sp>
          <p:nvSpPr>
            <p:cNvPr id="23" name="TextBox 22"/>
            <p:cNvSpPr txBox="1"/>
            <p:nvPr/>
          </p:nvSpPr>
          <p:spPr>
            <a:xfrm>
              <a:off x="3346796" y="3093993"/>
              <a:ext cx="1135194" cy="523220"/>
            </a:xfrm>
            <a:prstGeom prst="rect">
              <a:avLst/>
            </a:prstGeom>
            <a:solidFill>
              <a:schemeClr val="bg1"/>
            </a:solidFill>
          </p:spPr>
          <p:txBody>
            <a:bodyPr wrap="square" rtlCol="0">
              <a:spAutoFit/>
            </a:bodyPr>
            <a:lstStyle/>
            <a:p>
              <a:pPr algn="r"/>
              <a:r>
                <a:rPr lang="fr-FR" sz="1400" dirty="0" smtClean="0">
                  <a:solidFill>
                    <a:srgbClr val="0000FF"/>
                  </a:solidFill>
                </a:rPr>
                <a:t>RL : 0.5</a:t>
              </a:r>
            </a:p>
            <a:p>
              <a:pPr algn="r"/>
              <a:r>
                <a:rPr lang="fr-FR" sz="1400" dirty="0" smtClean="0">
                  <a:solidFill>
                    <a:srgbClr val="0000FF"/>
                  </a:solidFill>
                </a:rPr>
                <a:t>Angle:    B</a:t>
              </a:r>
              <a:endParaRPr lang="fr-FR" sz="1400" dirty="0">
                <a:solidFill>
                  <a:srgbClr val="0000FF"/>
                </a:solidFill>
              </a:endParaRPr>
            </a:p>
          </p:txBody>
        </p:sp>
        <p:sp>
          <p:nvSpPr>
            <p:cNvPr id="15" name="TextBox 14"/>
            <p:cNvSpPr txBox="1"/>
            <p:nvPr/>
          </p:nvSpPr>
          <p:spPr>
            <a:xfrm>
              <a:off x="2791604" y="3498167"/>
              <a:ext cx="1690386" cy="523220"/>
            </a:xfrm>
            <a:prstGeom prst="rect">
              <a:avLst/>
            </a:prstGeom>
            <a:noFill/>
          </p:spPr>
          <p:txBody>
            <a:bodyPr wrap="square" rtlCol="0">
              <a:spAutoFit/>
            </a:bodyPr>
            <a:lstStyle/>
            <a:p>
              <a:pPr algn="r"/>
              <a:r>
                <a:rPr lang="fr-FR" sz="1400" dirty="0" smtClean="0">
                  <a:solidFill>
                    <a:srgbClr val="00B0F0"/>
                  </a:solidFill>
                  <a:latin typeface="+mn-lt"/>
                </a:rPr>
                <a:t>r_L: 0.5</a:t>
              </a:r>
            </a:p>
            <a:p>
              <a:pPr algn="r"/>
              <a:r>
                <a:rPr lang="fr-FR" sz="1400" dirty="0" smtClean="0">
                  <a:solidFill>
                    <a:srgbClr val="00B0F0"/>
                  </a:solidFill>
                  <a:latin typeface="+mn-lt"/>
                </a:rPr>
                <a:t>r_NodeDegree: 0.5</a:t>
              </a:r>
              <a:endParaRPr lang="fr-FR" sz="1400" dirty="0">
                <a:solidFill>
                  <a:srgbClr val="00B0F0"/>
                </a:solidFill>
                <a:latin typeface="+mn-lt"/>
              </a:endParaRPr>
            </a:p>
          </p:txBody>
        </p:sp>
        <p:sp>
          <p:nvSpPr>
            <p:cNvPr id="28" name="TextBox 27"/>
            <p:cNvSpPr txBox="1"/>
            <p:nvPr/>
          </p:nvSpPr>
          <p:spPr>
            <a:xfrm>
              <a:off x="257983" y="3510419"/>
              <a:ext cx="1613717" cy="523220"/>
            </a:xfrm>
            <a:prstGeom prst="rect">
              <a:avLst/>
            </a:prstGeom>
            <a:noFill/>
          </p:spPr>
          <p:txBody>
            <a:bodyPr wrap="square" rtlCol="0">
              <a:spAutoFit/>
            </a:bodyPr>
            <a:lstStyle/>
            <a:p>
              <a:pPr algn="r"/>
              <a:r>
                <a:rPr lang="fr-FR" sz="1400" dirty="0" smtClean="0">
                  <a:solidFill>
                    <a:srgbClr val="00B0F0"/>
                  </a:solidFill>
                  <a:latin typeface="+mn-lt"/>
                </a:rPr>
                <a:t>r_L:   1</a:t>
              </a:r>
            </a:p>
            <a:p>
              <a:pPr algn="r"/>
              <a:r>
                <a:rPr lang="fr-FR" sz="1400" dirty="0" smtClean="0">
                  <a:solidFill>
                    <a:srgbClr val="00B0F0"/>
                  </a:solidFill>
                  <a:latin typeface="+mn-lt"/>
                </a:rPr>
                <a:t>r_NodeDegree:1</a:t>
              </a:r>
              <a:endParaRPr lang="fr-FR" sz="1400" dirty="0">
                <a:solidFill>
                  <a:srgbClr val="00B0F0"/>
                </a:solidFill>
                <a:latin typeface="+mn-lt"/>
              </a:endParaRPr>
            </a:p>
          </p:txBody>
        </p:sp>
        <p:sp>
          <p:nvSpPr>
            <p:cNvPr id="27" name="TextBox 26"/>
            <p:cNvSpPr txBox="1"/>
            <p:nvPr/>
          </p:nvSpPr>
          <p:spPr>
            <a:xfrm>
              <a:off x="116505" y="1947124"/>
              <a:ext cx="1664482" cy="523220"/>
            </a:xfrm>
            <a:prstGeom prst="rect">
              <a:avLst/>
            </a:prstGeom>
            <a:noFill/>
          </p:spPr>
          <p:txBody>
            <a:bodyPr wrap="square" rtlCol="0">
              <a:spAutoFit/>
            </a:bodyPr>
            <a:lstStyle/>
            <a:p>
              <a:pPr algn="r"/>
              <a:r>
                <a:rPr lang="fr-FR" sz="1400" dirty="0" smtClean="0">
                  <a:solidFill>
                    <a:srgbClr val="00B0F0"/>
                  </a:solidFill>
                  <a:latin typeface="+mn-lt"/>
                </a:rPr>
                <a:t>r_L:   1</a:t>
              </a:r>
            </a:p>
            <a:p>
              <a:pPr algn="r"/>
              <a:r>
                <a:rPr lang="fr-FR" sz="1400" dirty="0" smtClean="0">
                  <a:solidFill>
                    <a:srgbClr val="00B0F0"/>
                  </a:solidFill>
                  <a:latin typeface="+mn-lt"/>
                </a:rPr>
                <a:t>r_NodeDegree:0.5</a:t>
              </a:r>
              <a:endParaRPr lang="fr-FR" sz="1400" dirty="0">
                <a:solidFill>
                  <a:srgbClr val="00B0F0"/>
                </a:solidFill>
                <a:latin typeface="+mn-lt"/>
              </a:endParaRPr>
            </a:p>
          </p:txBody>
        </p:sp>
      </p:grpSp>
      <p:pic>
        <p:nvPicPr>
          <p:cNvPr id="494594" name="Picture 2"/>
          <p:cNvPicPr>
            <a:picLocks noChangeAspect="1" noChangeArrowheads="1"/>
          </p:cNvPicPr>
          <p:nvPr/>
        </p:nvPicPr>
        <p:blipFill>
          <a:blip r:embed="rId4" cstate="print"/>
          <a:srcRect/>
          <a:stretch>
            <a:fillRect/>
          </a:stretch>
        </p:blipFill>
        <p:spPr bwMode="auto">
          <a:xfrm>
            <a:off x="5427095" y="1178749"/>
            <a:ext cx="3445481" cy="2880000"/>
          </a:xfrm>
          <a:prstGeom prst="rect">
            <a:avLst/>
          </a:prstGeom>
          <a:noFill/>
          <a:ln w="9525">
            <a:noFill/>
            <a:miter lim="800000"/>
            <a:headEnd/>
            <a:tailEnd/>
          </a:ln>
        </p:spPr>
      </p:pic>
      <p:sp>
        <p:nvSpPr>
          <p:cNvPr id="38" name="Rectangle 37"/>
          <p:cNvSpPr/>
          <p:nvPr/>
        </p:nvSpPr>
        <p:spPr>
          <a:xfrm>
            <a:off x="5382090" y="2078850"/>
            <a:ext cx="720080" cy="99011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p:cNvSpPr/>
          <p:nvPr/>
        </p:nvSpPr>
        <p:spPr>
          <a:xfrm>
            <a:off x="6272665" y="3068960"/>
            <a:ext cx="720080" cy="99011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TextBox 40"/>
          <p:cNvSpPr txBox="1"/>
          <p:nvPr/>
        </p:nvSpPr>
        <p:spPr>
          <a:xfrm>
            <a:off x="5247074" y="2079373"/>
            <a:ext cx="3645405" cy="954107"/>
          </a:xfrm>
          <a:prstGeom prst="rect">
            <a:avLst/>
          </a:prstGeom>
          <a:solidFill>
            <a:srgbClr val="00B0F0">
              <a:alpha val="30000"/>
            </a:srgbClr>
          </a:solidFill>
        </p:spPr>
        <p:txBody>
          <a:bodyPr wrap="square" rtlCol="0">
            <a:spAutoFit/>
          </a:bodyPr>
          <a:lstStyle/>
          <a:p>
            <a:r>
              <a:rPr lang="fr-FR" sz="1400" b="1" dirty="0" smtClean="0">
                <a:latin typeface="+mn-lt"/>
              </a:rPr>
              <a:t>                    </a:t>
            </a:r>
          </a:p>
          <a:p>
            <a:r>
              <a:rPr lang="fr-FR" sz="1400" b="1" dirty="0" smtClean="0">
                <a:latin typeface="+mn-lt"/>
              </a:rPr>
              <a:t>                  </a:t>
            </a:r>
          </a:p>
          <a:p>
            <a:endParaRPr lang="fr-FR" sz="1400" b="1" dirty="0" smtClean="0">
              <a:latin typeface="+mn-lt"/>
            </a:endParaRPr>
          </a:p>
          <a:p>
            <a:endParaRPr lang="fr-FR" sz="1400" b="1" dirty="0">
              <a:latin typeface="+mn-lt"/>
            </a:endParaRPr>
          </a:p>
        </p:txBody>
      </p:sp>
      <p:sp>
        <p:nvSpPr>
          <p:cNvPr id="42" name="TextBox 41"/>
          <p:cNvSpPr txBox="1"/>
          <p:nvPr/>
        </p:nvSpPr>
        <p:spPr>
          <a:xfrm>
            <a:off x="251520" y="2557475"/>
            <a:ext cx="1260140" cy="646331"/>
          </a:xfrm>
          <a:prstGeom prst="rect">
            <a:avLst/>
          </a:prstGeom>
          <a:solidFill>
            <a:srgbClr val="00B0F0">
              <a:alpha val="30000"/>
            </a:srgbClr>
          </a:solidFill>
        </p:spPr>
        <p:txBody>
          <a:bodyPr wrap="square" rtlCol="0">
            <a:spAutoFit/>
          </a:bodyPr>
          <a:lstStyle/>
          <a:p>
            <a:r>
              <a:rPr lang="fr-FR" b="1" dirty="0" smtClean="0">
                <a:latin typeface="+mn-lt"/>
              </a:rPr>
              <a:t>                    </a:t>
            </a:r>
          </a:p>
          <a:p>
            <a:r>
              <a:rPr lang="fr-FR" b="1" dirty="0" smtClean="0">
                <a:latin typeface="+mn-lt"/>
              </a:rPr>
              <a:t>                  </a:t>
            </a:r>
          </a:p>
        </p:txBody>
      </p:sp>
      <p:sp>
        <p:nvSpPr>
          <p:cNvPr id="43" name="TextBox 42"/>
          <p:cNvSpPr txBox="1"/>
          <p:nvPr/>
        </p:nvSpPr>
        <p:spPr>
          <a:xfrm>
            <a:off x="2816805" y="3068960"/>
            <a:ext cx="1665185" cy="923330"/>
          </a:xfrm>
          <a:prstGeom prst="rect">
            <a:avLst/>
          </a:prstGeom>
          <a:solidFill>
            <a:srgbClr val="00FF00">
              <a:alpha val="30000"/>
            </a:srgbClr>
          </a:solidFill>
        </p:spPr>
        <p:txBody>
          <a:bodyPr wrap="square" rtlCol="0">
            <a:spAutoFit/>
          </a:bodyPr>
          <a:lstStyle/>
          <a:p>
            <a:r>
              <a:rPr lang="fr-FR" b="1" dirty="0" smtClean="0">
                <a:latin typeface="+mn-lt"/>
              </a:rPr>
              <a:t>                    </a:t>
            </a:r>
          </a:p>
          <a:p>
            <a:r>
              <a:rPr lang="fr-FR" b="1" dirty="0" smtClean="0">
                <a:latin typeface="+mn-lt"/>
              </a:rPr>
              <a:t>                  </a:t>
            </a:r>
          </a:p>
          <a:p>
            <a:endParaRPr lang="fr-FR" b="1" dirty="0" smtClean="0">
              <a:latin typeface="+mn-lt"/>
            </a:endParaRPr>
          </a:p>
        </p:txBody>
      </p:sp>
      <p:sp>
        <p:nvSpPr>
          <p:cNvPr id="44" name="TextBox 43"/>
          <p:cNvSpPr txBox="1"/>
          <p:nvPr/>
        </p:nvSpPr>
        <p:spPr>
          <a:xfrm>
            <a:off x="5247075" y="3090735"/>
            <a:ext cx="3645405" cy="923330"/>
          </a:xfrm>
          <a:prstGeom prst="rect">
            <a:avLst/>
          </a:prstGeom>
          <a:solidFill>
            <a:srgbClr val="00FF00">
              <a:alpha val="30000"/>
            </a:srgbClr>
          </a:solidFill>
        </p:spPr>
        <p:txBody>
          <a:bodyPr wrap="square" rtlCol="0">
            <a:spAutoFit/>
          </a:bodyPr>
          <a:lstStyle/>
          <a:p>
            <a:r>
              <a:rPr lang="fr-FR" b="1" dirty="0" smtClean="0">
                <a:latin typeface="+mn-lt"/>
              </a:rPr>
              <a:t>                    </a:t>
            </a:r>
          </a:p>
          <a:p>
            <a:r>
              <a:rPr lang="fr-FR" b="1" dirty="0" smtClean="0">
                <a:latin typeface="+mn-lt"/>
              </a:rPr>
              <a:t>                  </a:t>
            </a:r>
          </a:p>
          <a:p>
            <a:endParaRPr lang="fr-FR" b="1" dirty="0" smtClean="0">
              <a:latin typeface="+mn-lt"/>
            </a:endParaRPr>
          </a:p>
        </p:txBody>
      </p:sp>
      <p:sp>
        <p:nvSpPr>
          <p:cNvPr id="45" name="Rectangle 44"/>
          <p:cNvSpPr/>
          <p:nvPr/>
        </p:nvSpPr>
        <p:spPr>
          <a:xfrm>
            <a:off x="6282190" y="2078850"/>
            <a:ext cx="720080" cy="99011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p:cNvSpPr/>
          <p:nvPr/>
        </p:nvSpPr>
        <p:spPr>
          <a:xfrm>
            <a:off x="8037385" y="2078850"/>
            <a:ext cx="720080" cy="99011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p:cNvSpPr/>
          <p:nvPr/>
        </p:nvSpPr>
        <p:spPr>
          <a:xfrm>
            <a:off x="7137285" y="2078850"/>
            <a:ext cx="810090" cy="99011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p:cNvSpPr/>
          <p:nvPr/>
        </p:nvSpPr>
        <p:spPr>
          <a:xfrm>
            <a:off x="5382090" y="3113965"/>
            <a:ext cx="900100" cy="99011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p:cNvSpPr/>
          <p:nvPr/>
        </p:nvSpPr>
        <p:spPr>
          <a:xfrm>
            <a:off x="7137285" y="3068960"/>
            <a:ext cx="810090" cy="99011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p:cNvSpPr/>
          <p:nvPr/>
        </p:nvSpPr>
        <p:spPr>
          <a:xfrm>
            <a:off x="8037384" y="3068960"/>
            <a:ext cx="855095" cy="99011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94594"/>
                                        </p:tgtEl>
                                        <p:attrNameLst>
                                          <p:attrName>style.visibility</p:attrName>
                                        </p:attrNameLst>
                                      </p:cBhvr>
                                      <p:to>
                                        <p:strVal val="visible"/>
                                      </p:to>
                                    </p:set>
                                    <p:animEffect transition="in" filter="checkerboard(across)">
                                      <p:cBhvr>
                                        <p:cTn id="11" dur="500"/>
                                        <p:tgtEl>
                                          <p:spTgt spid="49459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checkerboard(across)">
                                      <p:cBhvr>
                                        <p:cTn id="15" dur="500"/>
                                        <p:tgtEl>
                                          <p:spTgt spid="42"/>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heckerboard(across)">
                                      <p:cBhvr>
                                        <p:cTn id="19" dur="500"/>
                                        <p:tgtEl>
                                          <p:spTgt spid="41"/>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heckerboard(across)">
                                      <p:cBhvr>
                                        <p:cTn id="23" dur="500"/>
                                        <p:tgtEl>
                                          <p:spTgt spid="43"/>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heckerboard(across)">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slide(fromLeft)">
                                      <p:cBhvr>
                                        <p:cTn id="32" dur="500"/>
                                        <p:tgtEl>
                                          <p:spTgt spid="11">
                                            <p:txEl>
                                              <p:pRg st="0" end="0"/>
                                            </p:txEl>
                                          </p:spTgt>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dissolv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childTnLst>
                          </p:cTn>
                        </p:par>
                        <p:par>
                          <p:cTn id="42" fill="hold">
                            <p:stCondLst>
                              <p:cond delay="500"/>
                            </p:stCondLst>
                            <p:childTnLst>
                              <p:par>
                                <p:cTn id="43" presetID="12" presetClass="entr" presetSubtype="8" fill="hold" nodeType="after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slide(fromLeft)">
                                      <p:cBhvr>
                                        <p:cTn id="45" dur="500"/>
                                        <p:tgtEl>
                                          <p:spTgt spid="11">
                                            <p:txEl>
                                              <p:pRg st="1" end="1"/>
                                            </p:txEl>
                                          </p:spTgt>
                                        </p:tgtEl>
                                      </p:cBhvr>
                                    </p:animEffect>
                                  </p:childTnLst>
                                </p:cTn>
                              </p:par>
                            </p:childTnLst>
                          </p:cTn>
                        </p:par>
                        <p:par>
                          <p:cTn id="46" fill="hold">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dissolve">
                                      <p:cBhvr>
                                        <p:cTn id="49" dur="500"/>
                                        <p:tgtEl>
                                          <p:spTgt spid="45"/>
                                        </p:tgtEl>
                                      </p:cBhvr>
                                    </p:animEffect>
                                  </p:childTnLst>
                                </p:cTn>
                              </p:par>
                            </p:childTnLst>
                          </p:cTn>
                        </p:par>
                        <p:par>
                          <p:cTn id="50" fill="hold">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dissolve">
                                      <p:cBhvr>
                                        <p:cTn id="53" dur="500"/>
                                        <p:tgtEl>
                                          <p:spTgt spid="48"/>
                                        </p:tgtEl>
                                      </p:cBhvr>
                                    </p:animEffect>
                                  </p:childTnLst>
                                </p:cTn>
                              </p:par>
                            </p:childTnLst>
                          </p:cTn>
                        </p:par>
                        <p:par>
                          <p:cTn id="54" fill="hold">
                            <p:stCondLst>
                              <p:cond delay="2000"/>
                            </p:stCondLst>
                            <p:childTnLst>
                              <p:par>
                                <p:cTn id="55" presetID="5" presetClass="exit" presetSubtype="10" fill="hold" grpId="1" nodeType="afterEffect">
                                  <p:stCondLst>
                                    <p:cond delay="0"/>
                                  </p:stCondLst>
                                  <p:childTnLst>
                                    <p:animEffect transition="out" filter="checkerboard(across)">
                                      <p:cBhvr>
                                        <p:cTn id="56" dur="500"/>
                                        <p:tgtEl>
                                          <p:spTgt spid="45"/>
                                        </p:tgtEl>
                                      </p:cBhvr>
                                    </p:animEffect>
                                    <p:set>
                                      <p:cBhvr>
                                        <p:cTn id="57" dur="1" fill="hold">
                                          <p:stCondLst>
                                            <p:cond delay="499"/>
                                          </p:stCondLst>
                                        </p:cTn>
                                        <p:tgtEl>
                                          <p:spTgt spid="45"/>
                                        </p:tgtEl>
                                        <p:attrNameLst>
                                          <p:attrName>style.visibility</p:attrName>
                                        </p:attrNameLst>
                                      </p:cBhvr>
                                      <p:to>
                                        <p:strVal val="hidden"/>
                                      </p:to>
                                    </p:set>
                                  </p:childTnLst>
                                </p:cTn>
                              </p:par>
                            </p:childTnLst>
                          </p:cTn>
                        </p:par>
                        <p:par>
                          <p:cTn id="58" fill="hold">
                            <p:stCondLst>
                              <p:cond delay="2500"/>
                            </p:stCondLst>
                            <p:childTnLst>
                              <p:par>
                                <p:cTn id="59" presetID="5" presetClass="exit" presetSubtype="10" fill="hold" grpId="1" nodeType="afterEffect">
                                  <p:stCondLst>
                                    <p:cond delay="0"/>
                                  </p:stCondLst>
                                  <p:childTnLst>
                                    <p:animEffect transition="out" filter="checkerboard(across)">
                                      <p:cBhvr>
                                        <p:cTn id="60" dur="500"/>
                                        <p:tgtEl>
                                          <p:spTgt spid="48"/>
                                        </p:tgtEl>
                                      </p:cBhvr>
                                    </p:animEffect>
                                    <p:set>
                                      <p:cBhvr>
                                        <p:cTn id="61" dur="1" fill="hold">
                                          <p:stCondLst>
                                            <p:cond delay="499"/>
                                          </p:stCondLst>
                                        </p:cTn>
                                        <p:tgtEl>
                                          <p:spTgt spid="48"/>
                                        </p:tgtEl>
                                        <p:attrNameLst>
                                          <p:attrName>style.visibility</p:attrName>
                                        </p:attrNameLst>
                                      </p:cBhvr>
                                      <p:to>
                                        <p:strVal val="hidden"/>
                                      </p:to>
                                    </p:set>
                                  </p:childTnLst>
                                </p:cTn>
                              </p:par>
                            </p:childTnLst>
                          </p:cTn>
                        </p:par>
                        <p:par>
                          <p:cTn id="62" fill="hold">
                            <p:stCondLst>
                              <p:cond delay="3000"/>
                            </p:stCondLst>
                            <p:childTnLst>
                              <p:par>
                                <p:cTn id="63" presetID="12" presetClass="entr" presetSubtype="8" fill="hold" nodeType="afterEffect">
                                  <p:stCondLst>
                                    <p:cond delay="0"/>
                                  </p:stCondLst>
                                  <p:childTnLst>
                                    <p:set>
                                      <p:cBhvr>
                                        <p:cTn id="64" dur="1" fill="hold">
                                          <p:stCondLst>
                                            <p:cond delay="0"/>
                                          </p:stCondLst>
                                        </p:cTn>
                                        <p:tgtEl>
                                          <p:spTgt spid="11">
                                            <p:txEl>
                                              <p:pRg st="2" end="2"/>
                                            </p:txEl>
                                          </p:spTgt>
                                        </p:tgtEl>
                                        <p:attrNameLst>
                                          <p:attrName>style.visibility</p:attrName>
                                        </p:attrNameLst>
                                      </p:cBhvr>
                                      <p:to>
                                        <p:strVal val="visible"/>
                                      </p:to>
                                    </p:set>
                                    <p:animEffect transition="in" filter="slide(fromLeft)">
                                      <p:cBhvr>
                                        <p:cTn id="65" dur="500"/>
                                        <p:tgtEl>
                                          <p:spTgt spid="11">
                                            <p:txEl>
                                              <p:pRg st="2" end="2"/>
                                            </p:txEl>
                                          </p:spTgt>
                                        </p:tgtEl>
                                      </p:cBhvr>
                                    </p:animEffect>
                                  </p:childTnLst>
                                </p:cTn>
                              </p:par>
                            </p:childTnLst>
                          </p:cTn>
                        </p:par>
                        <p:par>
                          <p:cTn id="66" fill="hold">
                            <p:stCondLst>
                              <p:cond delay="3500"/>
                            </p:stCondLst>
                            <p:childTnLst>
                              <p:par>
                                <p:cTn id="67" presetID="9"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dissolve">
                                      <p:cBhvr>
                                        <p:cTn id="69" dur="500"/>
                                        <p:tgtEl>
                                          <p:spTgt spid="46"/>
                                        </p:tgtEl>
                                      </p:cBhvr>
                                    </p:animEffect>
                                  </p:childTnLst>
                                </p:cTn>
                              </p:par>
                            </p:childTnLst>
                          </p:cTn>
                        </p:par>
                        <p:par>
                          <p:cTn id="70" fill="hold">
                            <p:stCondLst>
                              <p:cond delay="4000"/>
                            </p:stCondLst>
                            <p:childTnLst>
                              <p:par>
                                <p:cTn id="71" presetID="5" presetClass="exit" presetSubtype="10" fill="hold" grpId="1" nodeType="afterEffect">
                                  <p:stCondLst>
                                    <p:cond delay="500"/>
                                  </p:stCondLst>
                                  <p:childTnLst>
                                    <p:animEffect transition="out" filter="checkerboard(across)">
                                      <p:cBhvr>
                                        <p:cTn id="72" dur="500"/>
                                        <p:tgtEl>
                                          <p:spTgt spid="46"/>
                                        </p:tgtEl>
                                      </p:cBhvr>
                                    </p:animEffect>
                                    <p:set>
                                      <p:cBhvr>
                                        <p:cTn id="73" dur="1" fill="hold">
                                          <p:stCondLst>
                                            <p:cond delay="499"/>
                                          </p:stCondLst>
                                        </p:cTn>
                                        <p:tgtEl>
                                          <p:spTgt spid="46"/>
                                        </p:tgtEl>
                                        <p:attrNameLst>
                                          <p:attrName>style.visibility</p:attrName>
                                        </p:attrNameLst>
                                      </p:cBhvr>
                                      <p:to>
                                        <p:strVal val="hidden"/>
                                      </p:to>
                                    </p:set>
                                  </p:childTnLst>
                                </p:cTn>
                              </p:par>
                            </p:childTnLst>
                          </p:cTn>
                        </p:par>
                        <p:par>
                          <p:cTn id="74" fill="hold">
                            <p:stCondLst>
                              <p:cond delay="5000"/>
                            </p:stCondLst>
                            <p:childTnLst>
                              <p:par>
                                <p:cTn id="75" presetID="12" presetClass="entr" presetSubtype="8" fill="hold" nodeType="afterEffect">
                                  <p:stCondLst>
                                    <p:cond delay="0"/>
                                  </p:stCondLst>
                                  <p:childTnLst>
                                    <p:set>
                                      <p:cBhvr>
                                        <p:cTn id="76" dur="1" fill="hold">
                                          <p:stCondLst>
                                            <p:cond delay="0"/>
                                          </p:stCondLst>
                                        </p:cTn>
                                        <p:tgtEl>
                                          <p:spTgt spid="11">
                                            <p:txEl>
                                              <p:pRg st="3" end="3"/>
                                            </p:txEl>
                                          </p:spTgt>
                                        </p:tgtEl>
                                        <p:attrNameLst>
                                          <p:attrName>style.visibility</p:attrName>
                                        </p:attrNameLst>
                                      </p:cBhvr>
                                      <p:to>
                                        <p:strVal val="visible"/>
                                      </p:to>
                                    </p:set>
                                    <p:animEffect transition="in" filter="slide(fromLeft)">
                                      <p:cBhvr>
                                        <p:cTn id="77" dur="500"/>
                                        <p:tgtEl>
                                          <p:spTgt spid="11">
                                            <p:txEl>
                                              <p:pRg st="3" end="3"/>
                                            </p:txEl>
                                          </p:spTgt>
                                        </p:tgtEl>
                                      </p:cBhvr>
                                    </p:animEffect>
                                  </p:childTnLst>
                                </p:cTn>
                              </p:par>
                            </p:childTnLst>
                          </p:cTn>
                        </p:par>
                        <p:par>
                          <p:cTn id="78" fill="hold">
                            <p:stCondLst>
                              <p:cond delay="5500"/>
                            </p:stCondLst>
                            <p:childTnLst>
                              <p:par>
                                <p:cTn id="79" presetID="9"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dissolve">
                                      <p:cBhvr>
                                        <p:cTn id="81" dur="500"/>
                                        <p:tgtEl>
                                          <p:spTgt spid="47"/>
                                        </p:tgtEl>
                                      </p:cBhvr>
                                    </p:animEffect>
                                  </p:childTnLst>
                                </p:cTn>
                              </p:par>
                            </p:childTnLst>
                          </p:cTn>
                        </p:par>
                        <p:par>
                          <p:cTn id="82" fill="hold">
                            <p:stCondLst>
                              <p:cond delay="6000"/>
                            </p:stCondLst>
                            <p:childTnLst>
                              <p:par>
                                <p:cTn id="83" presetID="9" presetClass="entr" presetSubtype="0"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dissolve">
                                      <p:cBhvr>
                                        <p:cTn id="85" dur="500"/>
                                        <p:tgtEl>
                                          <p:spTgt spid="49"/>
                                        </p:tgtEl>
                                      </p:cBhvr>
                                    </p:animEffect>
                                  </p:childTnLst>
                                </p:cTn>
                              </p:par>
                            </p:childTnLst>
                          </p:cTn>
                        </p:par>
                        <p:par>
                          <p:cTn id="86" fill="hold">
                            <p:stCondLst>
                              <p:cond delay="6500"/>
                            </p:stCondLst>
                            <p:childTnLst>
                              <p:par>
                                <p:cTn id="87" presetID="9" presetClass="entr" presetSubtype="0"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dissolve">
                                      <p:cBhvr>
                                        <p:cTn id="89" dur="500"/>
                                        <p:tgtEl>
                                          <p:spTgt spid="50"/>
                                        </p:tgtEl>
                                      </p:cBhvr>
                                    </p:animEffect>
                                  </p:childTnLst>
                                </p:cTn>
                              </p:par>
                            </p:childTnLst>
                          </p:cTn>
                        </p:par>
                        <p:par>
                          <p:cTn id="90" fill="hold">
                            <p:stCondLst>
                              <p:cond delay="7000"/>
                            </p:stCondLst>
                            <p:childTnLst>
                              <p:par>
                                <p:cTn id="91" presetID="5" presetClass="exit" presetSubtype="10" fill="hold" grpId="1" nodeType="afterEffect">
                                  <p:stCondLst>
                                    <p:cond delay="0"/>
                                  </p:stCondLst>
                                  <p:childTnLst>
                                    <p:animEffect transition="out" filter="checkerboard(across)">
                                      <p:cBhvr>
                                        <p:cTn id="92" dur="500"/>
                                        <p:tgtEl>
                                          <p:spTgt spid="47"/>
                                        </p:tgtEl>
                                      </p:cBhvr>
                                    </p:animEffect>
                                    <p:set>
                                      <p:cBhvr>
                                        <p:cTn id="93" dur="1" fill="hold">
                                          <p:stCondLst>
                                            <p:cond delay="499"/>
                                          </p:stCondLst>
                                        </p:cTn>
                                        <p:tgtEl>
                                          <p:spTgt spid="47"/>
                                        </p:tgtEl>
                                        <p:attrNameLst>
                                          <p:attrName>style.visibility</p:attrName>
                                        </p:attrNameLst>
                                      </p:cBhvr>
                                      <p:to>
                                        <p:strVal val="hidden"/>
                                      </p:to>
                                    </p:set>
                                  </p:childTnLst>
                                </p:cTn>
                              </p:par>
                            </p:childTnLst>
                          </p:cTn>
                        </p:par>
                        <p:par>
                          <p:cTn id="94" fill="hold">
                            <p:stCondLst>
                              <p:cond delay="7500"/>
                            </p:stCondLst>
                            <p:childTnLst>
                              <p:par>
                                <p:cTn id="95" presetID="5" presetClass="exit" presetSubtype="10" fill="hold" grpId="1" nodeType="afterEffect">
                                  <p:stCondLst>
                                    <p:cond delay="0"/>
                                  </p:stCondLst>
                                  <p:childTnLst>
                                    <p:animEffect transition="out" filter="checkerboard(across)">
                                      <p:cBhvr>
                                        <p:cTn id="96" dur="500"/>
                                        <p:tgtEl>
                                          <p:spTgt spid="49"/>
                                        </p:tgtEl>
                                      </p:cBhvr>
                                    </p:animEffect>
                                    <p:set>
                                      <p:cBhvr>
                                        <p:cTn id="97" dur="1" fill="hold">
                                          <p:stCondLst>
                                            <p:cond delay="499"/>
                                          </p:stCondLst>
                                        </p:cTn>
                                        <p:tgtEl>
                                          <p:spTgt spid="49"/>
                                        </p:tgtEl>
                                        <p:attrNameLst>
                                          <p:attrName>style.visibility</p:attrName>
                                        </p:attrNameLst>
                                      </p:cBhvr>
                                      <p:to>
                                        <p:strVal val="hidden"/>
                                      </p:to>
                                    </p:set>
                                  </p:childTnLst>
                                </p:cTn>
                              </p:par>
                            </p:childTnLst>
                          </p:cTn>
                        </p:par>
                        <p:par>
                          <p:cTn id="98" fill="hold">
                            <p:stCondLst>
                              <p:cond delay="8000"/>
                            </p:stCondLst>
                            <p:childTnLst>
                              <p:par>
                                <p:cTn id="99" presetID="5" presetClass="exit" presetSubtype="10" fill="hold" grpId="1" nodeType="afterEffect">
                                  <p:stCondLst>
                                    <p:cond delay="0"/>
                                  </p:stCondLst>
                                  <p:childTnLst>
                                    <p:animEffect transition="out" filter="checkerboard(across)">
                                      <p:cBhvr>
                                        <p:cTn id="100" dur="500"/>
                                        <p:tgtEl>
                                          <p:spTgt spid="50"/>
                                        </p:tgtEl>
                                      </p:cBhvr>
                                    </p:animEffect>
                                    <p:set>
                                      <p:cBhvr>
                                        <p:cTn id="101" dur="1" fill="hold">
                                          <p:stCondLst>
                                            <p:cond delay="499"/>
                                          </p:stCondLst>
                                        </p:cTn>
                                        <p:tgtEl>
                                          <p:spTgt spid="50"/>
                                        </p:tgtEl>
                                        <p:attrNameLst>
                                          <p:attrName>style.visibility</p:attrName>
                                        </p:attrNameLst>
                                      </p:cBhvr>
                                      <p:to>
                                        <p:strVal val="hidden"/>
                                      </p:to>
                                    </p:set>
                                  </p:childTnLst>
                                </p:cTn>
                              </p:par>
                            </p:childTnLst>
                          </p:cTn>
                        </p:par>
                        <p:par>
                          <p:cTn id="102" fill="hold">
                            <p:stCondLst>
                              <p:cond delay="8500"/>
                            </p:stCondLst>
                            <p:childTnLst>
                              <p:par>
                                <p:cTn id="103" presetID="12" presetClass="entr" presetSubtype="8" fill="hold" nodeType="afterEffect">
                                  <p:stCondLst>
                                    <p:cond delay="0"/>
                                  </p:stCondLst>
                                  <p:childTnLst>
                                    <p:set>
                                      <p:cBhvr>
                                        <p:cTn id="104" dur="1" fill="hold">
                                          <p:stCondLst>
                                            <p:cond delay="0"/>
                                          </p:stCondLst>
                                        </p:cTn>
                                        <p:tgtEl>
                                          <p:spTgt spid="11">
                                            <p:txEl>
                                              <p:pRg st="4" end="4"/>
                                            </p:txEl>
                                          </p:spTgt>
                                        </p:tgtEl>
                                        <p:attrNameLst>
                                          <p:attrName>style.visibility</p:attrName>
                                        </p:attrNameLst>
                                      </p:cBhvr>
                                      <p:to>
                                        <p:strVal val="visible"/>
                                      </p:to>
                                    </p:set>
                                    <p:animEffect transition="in" filter="slide(fromLeft)">
                                      <p:cBhvr>
                                        <p:cTn id="105" dur="500"/>
                                        <p:tgtEl>
                                          <p:spTgt spid="11">
                                            <p:txEl>
                                              <p:pRg st="4" end="4"/>
                                            </p:txEl>
                                          </p:spTgt>
                                        </p:tgtEl>
                                      </p:cBhvr>
                                    </p:animEffect>
                                  </p:childTnLst>
                                </p:cTn>
                              </p:par>
                            </p:childTnLst>
                          </p:cTn>
                        </p:par>
                        <p:par>
                          <p:cTn id="106" fill="hold">
                            <p:stCondLst>
                              <p:cond delay="9000"/>
                            </p:stCondLst>
                            <p:childTnLst>
                              <p:par>
                                <p:cTn id="107" presetID="9"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dissolve">
                                      <p:cBhvr>
                                        <p:cTn id="109" dur="500"/>
                                        <p:tgtEl>
                                          <p:spTgt spid="39"/>
                                        </p:tgtEl>
                                      </p:cBhvr>
                                    </p:animEffect>
                                  </p:childTnLst>
                                </p:cTn>
                              </p:par>
                            </p:childTnLst>
                          </p:cTn>
                        </p:par>
                      </p:childTnLst>
                    </p:cTn>
                  </p:par>
                  <p:par>
                    <p:cTn id="110" fill="hold">
                      <p:stCondLst>
                        <p:cond delay="indefinite"/>
                      </p:stCondLst>
                      <p:childTnLst>
                        <p:par>
                          <p:cTn id="111" fill="hold">
                            <p:stCondLst>
                              <p:cond delay="0"/>
                            </p:stCondLst>
                            <p:childTnLst>
                              <p:par>
                                <p:cTn id="112" presetID="23" presetClass="entr" presetSubtype="16" fill="hold" grpId="0" nodeType="click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500" fill="hold"/>
                                        <p:tgtEl>
                                          <p:spTgt spid="12"/>
                                        </p:tgtEl>
                                        <p:attrNameLst>
                                          <p:attrName>ppt_w</p:attrName>
                                        </p:attrNameLst>
                                      </p:cBhvr>
                                      <p:tavLst>
                                        <p:tav tm="0">
                                          <p:val>
                                            <p:fltVal val="0"/>
                                          </p:val>
                                        </p:tav>
                                        <p:tav tm="100000">
                                          <p:val>
                                            <p:strVal val="#ppt_w"/>
                                          </p:val>
                                        </p:tav>
                                      </p:tavLst>
                                    </p:anim>
                                    <p:anim calcmode="lin" valueType="num">
                                      <p:cBhvr>
                                        <p:cTn id="115"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animBg="1"/>
      <p:bldP spid="38" grpId="1" animBg="1"/>
      <p:bldP spid="39" grpId="0" animBg="1"/>
      <p:bldP spid="42" grpId="0" animBg="1"/>
      <p:bldP spid="43" grpId="0" animBg="1"/>
      <p:bldP spid="44" grpId="0"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33</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Experimental evaluation of FMGE</a:t>
              </a:r>
              <a:endParaRPr lang="en-US" sz="1600" b="1" dirty="0">
                <a:latin typeface="+mn-lt"/>
              </a:endParaRPr>
            </a:p>
          </p:txBody>
        </p:sp>
      </p:grpSp>
      <p:pic>
        <p:nvPicPr>
          <p:cNvPr id="395266" name="Picture 2"/>
          <p:cNvPicPr>
            <a:picLocks noChangeAspect="1" noChangeArrowheads="1"/>
          </p:cNvPicPr>
          <p:nvPr/>
        </p:nvPicPr>
        <p:blipFill>
          <a:blip r:embed="rId3" cstate="print"/>
          <a:srcRect/>
          <a:stretch>
            <a:fillRect/>
          </a:stretch>
        </p:blipFill>
        <p:spPr bwMode="auto">
          <a:xfrm>
            <a:off x="342900" y="1440405"/>
            <a:ext cx="8458200" cy="2933700"/>
          </a:xfrm>
          <a:prstGeom prst="rect">
            <a:avLst/>
          </a:prstGeom>
          <a:noFill/>
          <a:ln w="9525">
            <a:noFill/>
            <a:miter lim="800000"/>
            <a:headEnd/>
            <a:tailEnd/>
          </a:ln>
        </p:spPr>
      </p:pic>
      <p:sp>
        <p:nvSpPr>
          <p:cNvPr id="11" name="Rectangle 10"/>
          <p:cNvSpPr>
            <a:spLocks noChangeArrowheads="1"/>
          </p:cNvSpPr>
          <p:nvPr/>
        </p:nvSpPr>
        <p:spPr bwMode="auto">
          <a:xfrm>
            <a:off x="790703" y="4486293"/>
            <a:ext cx="7786742" cy="461665"/>
          </a:xfrm>
          <a:prstGeom prst="rect">
            <a:avLst/>
          </a:prstGeom>
          <a:noFill/>
          <a:ln w="9525">
            <a:noFill/>
            <a:miter lim="800000"/>
            <a:headEnd/>
            <a:tailEnd/>
          </a:ln>
        </p:spPr>
        <p:txBody>
          <a:bodyPr wrap="square" anchor="ctr">
            <a:spAutoFit/>
          </a:bodyPr>
          <a:lstStyle/>
          <a:p>
            <a:pPr marL="91440" indent="-457200" algn="just">
              <a:lnSpc>
                <a:spcPct val="150000"/>
              </a:lnSpc>
              <a:spcAft>
                <a:spcPts val="600"/>
              </a:spcAft>
              <a:buFont typeface="Wingdings" pitchFamily="2" charset="2"/>
              <a:buChar char="§"/>
            </a:pPr>
            <a:r>
              <a:rPr lang="en-US" sz="1600" dirty="0" smtClean="0">
                <a:latin typeface="+mn-lt"/>
              </a:rPr>
              <a:t>IAM graph database</a:t>
            </a:r>
          </a:p>
        </p:txBody>
      </p:sp>
      <p:sp>
        <p:nvSpPr>
          <p:cNvPr id="12" name="TextBox 11"/>
          <p:cNvSpPr txBox="1"/>
          <p:nvPr/>
        </p:nvSpPr>
        <p:spPr>
          <a:xfrm>
            <a:off x="386535" y="2123855"/>
            <a:ext cx="8415935" cy="307777"/>
          </a:xfrm>
          <a:prstGeom prst="rect">
            <a:avLst/>
          </a:prstGeom>
          <a:solidFill>
            <a:srgbClr val="9393FF">
              <a:alpha val="49804"/>
            </a:srgbClr>
          </a:solidFill>
        </p:spPr>
        <p:txBody>
          <a:bodyPr wrap="square" rtlCol="0">
            <a:spAutoFit/>
          </a:bodyPr>
          <a:lstStyle/>
          <a:p>
            <a:r>
              <a:rPr lang="fr-FR" sz="1400" b="1" dirty="0" smtClean="0">
                <a:latin typeface="+mn-lt"/>
              </a:rPr>
              <a:t>                                      </a:t>
            </a:r>
            <a:endParaRPr lang="fr-FR" sz="1400" b="1" dirty="0">
              <a:latin typeface="+mn-lt"/>
            </a:endParaRPr>
          </a:p>
        </p:txBody>
      </p:sp>
      <p:sp>
        <p:nvSpPr>
          <p:cNvPr id="14" name="TextBox 13"/>
          <p:cNvSpPr txBox="1"/>
          <p:nvPr/>
        </p:nvSpPr>
        <p:spPr>
          <a:xfrm>
            <a:off x="386535" y="2438890"/>
            <a:ext cx="8415935" cy="307777"/>
          </a:xfrm>
          <a:prstGeom prst="rect">
            <a:avLst/>
          </a:prstGeom>
          <a:solidFill>
            <a:srgbClr val="9393FF">
              <a:alpha val="49804"/>
            </a:srgbClr>
          </a:solidFill>
        </p:spPr>
        <p:txBody>
          <a:bodyPr wrap="square" rtlCol="0">
            <a:spAutoFit/>
          </a:bodyPr>
          <a:lstStyle/>
          <a:p>
            <a:r>
              <a:rPr lang="fr-FR" sz="1400" b="1" dirty="0" smtClean="0">
                <a:latin typeface="+mn-lt"/>
              </a:rPr>
              <a:t>                                      </a:t>
            </a:r>
            <a:endParaRPr lang="fr-FR" sz="1400" b="1" dirty="0">
              <a:latin typeface="+mn-lt"/>
            </a:endParaRPr>
          </a:p>
        </p:txBody>
      </p:sp>
      <p:sp>
        <p:nvSpPr>
          <p:cNvPr id="15" name="TextBox 14"/>
          <p:cNvSpPr txBox="1"/>
          <p:nvPr/>
        </p:nvSpPr>
        <p:spPr>
          <a:xfrm>
            <a:off x="386535" y="2749261"/>
            <a:ext cx="8415935" cy="307777"/>
          </a:xfrm>
          <a:prstGeom prst="rect">
            <a:avLst/>
          </a:prstGeom>
          <a:solidFill>
            <a:srgbClr val="9393FF">
              <a:alpha val="49804"/>
            </a:srgbClr>
          </a:solidFill>
        </p:spPr>
        <p:txBody>
          <a:bodyPr wrap="square" rtlCol="0">
            <a:spAutoFit/>
          </a:bodyPr>
          <a:lstStyle/>
          <a:p>
            <a:r>
              <a:rPr lang="fr-FR" sz="1400" b="1" dirty="0" smtClean="0">
                <a:latin typeface="+mn-lt"/>
              </a:rPr>
              <a:t>                                      </a:t>
            </a:r>
            <a:endParaRPr lang="fr-FR" sz="1400" b="1" dirty="0">
              <a:latin typeface="+mn-lt"/>
            </a:endParaRPr>
          </a:p>
        </p:txBody>
      </p:sp>
      <p:pic>
        <p:nvPicPr>
          <p:cNvPr id="395268" name="Picture 4" descr="D:\SVN-PHDMML2008\PHDMML2008\WorkInProgress[...]\PhD_PRESENTATION\00_ sample Presentations\N.Sidere\images\sample_letter.png"/>
          <p:cNvPicPr>
            <a:picLocks noChangeAspect="1" noChangeArrowheads="1"/>
          </p:cNvPicPr>
          <p:nvPr/>
        </p:nvPicPr>
        <p:blipFill>
          <a:blip r:embed="rId4" cstate="print"/>
          <a:srcRect/>
          <a:stretch>
            <a:fillRect/>
          </a:stretch>
        </p:blipFill>
        <p:spPr bwMode="auto">
          <a:xfrm>
            <a:off x="2591780" y="5454225"/>
            <a:ext cx="3657600" cy="933450"/>
          </a:xfrm>
          <a:prstGeom prst="rect">
            <a:avLst/>
          </a:prstGeom>
          <a:noFill/>
        </p:spPr>
      </p:pic>
      <p:sp>
        <p:nvSpPr>
          <p:cNvPr id="17" name="TextBox 16"/>
          <p:cNvSpPr txBox="1"/>
          <p:nvPr/>
        </p:nvSpPr>
        <p:spPr>
          <a:xfrm>
            <a:off x="386535" y="3068960"/>
            <a:ext cx="8415935" cy="307777"/>
          </a:xfrm>
          <a:prstGeom prst="rect">
            <a:avLst/>
          </a:prstGeom>
          <a:solidFill>
            <a:srgbClr val="9393FF">
              <a:alpha val="49804"/>
            </a:srgbClr>
          </a:solidFill>
        </p:spPr>
        <p:txBody>
          <a:bodyPr wrap="square" rtlCol="0">
            <a:spAutoFit/>
          </a:bodyPr>
          <a:lstStyle/>
          <a:p>
            <a:r>
              <a:rPr lang="fr-FR" sz="1400" b="1" dirty="0" smtClean="0">
                <a:latin typeface="+mn-lt"/>
              </a:rPr>
              <a:t>                                      </a:t>
            </a:r>
            <a:endParaRPr lang="fr-FR" sz="1400" b="1" dirty="0">
              <a:latin typeface="+mn-lt"/>
            </a:endParaRPr>
          </a:p>
        </p:txBody>
      </p:sp>
      <p:pic>
        <p:nvPicPr>
          <p:cNvPr id="395270" name="Picture 6" descr="D:\SVN-PHDMML2008\PHDMML2008\WorkInProgress[...]\PhD_PRESENTATION\00_ sample Presentations\N.Sidere\images\sample_GREC.png"/>
          <p:cNvPicPr>
            <a:picLocks noChangeAspect="1" noChangeArrowheads="1"/>
          </p:cNvPicPr>
          <p:nvPr/>
        </p:nvPicPr>
        <p:blipFill>
          <a:blip r:embed="rId5" cstate="print"/>
          <a:srcRect/>
          <a:stretch>
            <a:fillRect/>
          </a:stretch>
        </p:blipFill>
        <p:spPr bwMode="auto">
          <a:xfrm>
            <a:off x="1601670" y="5184335"/>
            <a:ext cx="5938153" cy="1260000"/>
          </a:xfrm>
          <a:prstGeom prst="rect">
            <a:avLst/>
          </a:prstGeom>
          <a:noFill/>
        </p:spPr>
      </p:pic>
      <p:sp>
        <p:nvSpPr>
          <p:cNvPr id="20" name="TextBox 19"/>
          <p:cNvSpPr txBox="1"/>
          <p:nvPr/>
        </p:nvSpPr>
        <p:spPr>
          <a:xfrm>
            <a:off x="386535" y="3397442"/>
            <a:ext cx="8415935" cy="307777"/>
          </a:xfrm>
          <a:prstGeom prst="rect">
            <a:avLst/>
          </a:prstGeom>
          <a:solidFill>
            <a:srgbClr val="9393FF">
              <a:alpha val="49804"/>
            </a:srgbClr>
          </a:solidFill>
        </p:spPr>
        <p:txBody>
          <a:bodyPr wrap="square" rtlCol="0">
            <a:spAutoFit/>
          </a:bodyPr>
          <a:lstStyle/>
          <a:p>
            <a:r>
              <a:rPr lang="fr-FR" sz="1400" b="1" dirty="0" smtClean="0">
                <a:latin typeface="+mn-lt"/>
              </a:rPr>
              <a:t>                                      </a:t>
            </a:r>
            <a:endParaRPr lang="fr-FR" sz="1400" b="1" dirty="0">
              <a:latin typeface="+mn-lt"/>
            </a:endParaRPr>
          </a:p>
        </p:txBody>
      </p:sp>
      <p:pic>
        <p:nvPicPr>
          <p:cNvPr id="395271" name="Picture 7"/>
          <p:cNvPicPr>
            <a:picLocks noChangeAspect="1" noChangeArrowheads="1"/>
          </p:cNvPicPr>
          <p:nvPr/>
        </p:nvPicPr>
        <p:blipFill>
          <a:blip r:embed="rId6" cstate="print"/>
          <a:srcRect/>
          <a:stretch>
            <a:fillRect/>
          </a:stretch>
        </p:blipFill>
        <p:spPr bwMode="auto">
          <a:xfrm>
            <a:off x="2816805" y="5353490"/>
            <a:ext cx="3286125" cy="685800"/>
          </a:xfrm>
          <a:prstGeom prst="rect">
            <a:avLst/>
          </a:prstGeom>
          <a:noFill/>
          <a:ln w="9525">
            <a:noFill/>
            <a:miter lim="800000"/>
            <a:headEnd/>
            <a:tailEnd/>
          </a:ln>
        </p:spPr>
      </p:pic>
      <p:sp>
        <p:nvSpPr>
          <p:cNvPr id="22" name="TextBox 21"/>
          <p:cNvSpPr txBox="1"/>
          <p:nvPr/>
        </p:nvSpPr>
        <p:spPr>
          <a:xfrm>
            <a:off x="404646" y="3730588"/>
            <a:ext cx="8415935" cy="307777"/>
          </a:xfrm>
          <a:prstGeom prst="rect">
            <a:avLst/>
          </a:prstGeom>
          <a:solidFill>
            <a:srgbClr val="9393FF">
              <a:alpha val="49804"/>
            </a:srgbClr>
          </a:solidFill>
        </p:spPr>
        <p:txBody>
          <a:bodyPr wrap="square" rtlCol="0">
            <a:spAutoFit/>
          </a:bodyPr>
          <a:lstStyle/>
          <a:p>
            <a:r>
              <a:rPr lang="fr-FR" sz="1400" b="1" dirty="0" smtClean="0">
                <a:latin typeface="+mn-lt"/>
              </a:rPr>
              <a:t>                                      </a:t>
            </a:r>
            <a:endParaRPr lang="fr-FR" sz="1400" b="1" dirty="0">
              <a:latin typeface="+mn-lt"/>
            </a:endParaRPr>
          </a:p>
        </p:txBody>
      </p:sp>
      <p:pic>
        <p:nvPicPr>
          <p:cNvPr id="395272" name="Picture 8" descr="D:\SVN-PHDMML2008\PHDMML2008\WorkInProgress[...]\PhD_PRESENTATION\00_ sample Presentations\N.Sidere\images\graphe_Mutagenicity.png"/>
          <p:cNvPicPr>
            <a:picLocks noChangeAspect="1" noChangeArrowheads="1"/>
          </p:cNvPicPr>
          <p:nvPr/>
        </p:nvPicPr>
        <p:blipFill>
          <a:blip r:embed="rId7" cstate="print"/>
          <a:srcRect/>
          <a:stretch>
            <a:fillRect/>
          </a:stretch>
        </p:blipFill>
        <p:spPr bwMode="auto">
          <a:xfrm>
            <a:off x="2726795" y="5094185"/>
            <a:ext cx="3086661" cy="1440000"/>
          </a:xfrm>
          <a:prstGeom prst="rect">
            <a:avLst/>
          </a:prstGeom>
          <a:noFill/>
        </p:spPr>
      </p:pic>
      <p:sp>
        <p:nvSpPr>
          <p:cNvPr id="24" name="Rectangle 23"/>
          <p:cNvSpPr>
            <a:spLocks noChangeArrowheads="1"/>
          </p:cNvSpPr>
          <p:nvPr/>
        </p:nvSpPr>
        <p:spPr bwMode="auto">
          <a:xfrm>
            <a:off x="700693" y="4929151"/>
            <a:ext cx="7786742" cy="907941"/>
          </a:xfrm>
          <a:prstGeom prst="rect">
            <a:avLst/>
          </a:prstGeom>
          <a:noFill/>
          <a:ln w="9525">
            <a:noFill/>
            <a:miter lim="800000"/>
            <a:headEnd/>
            <a:tailEnd/>
          </a:ln>
        </p:spPr>
        <p:txBody>
          <a:bodyPr wrap="square" anchor="ctr">
            <a:spAutoFit/>
          </a:bodyPr>
          <a:lstStyle/>
          <a:p>
            <a:pPr marL="1005840" lvl="2" indent="-457200" algn="just">
              <a:lnSpc>
                <a:spcPct val="150000"/>
              </a:lnSpc>
              <a:spcAft>
                <a:spcPts val="600"/>
              </a:spcAft>
              <a:buFont typeface="Wingdings" pitchFamily="2" charset="2"/>
              <a:buChar char="ü"/>
            </a:pPr>
            <a:r>
              <a:rPr lang="en-US" sz="1600" dirty="0" smtClean="0">
                <a:latin typeface="+mn-lt"/>
              </a:rPr>
              <a:t>Graph classification experimentations</a:t>
            </a:r>
          </a:p>
          <a:p>
            <a:pPr marL="1005840" lvl="2" indent="-457200" algn="just">
              <a:lnSpc>
                <a:spcPct val="150000"/>
              </a:lnSpc>
              <a:spcAft>
                <a:spcPts val="600"/>
              </a:spcAft>
              <a:buFont typeface="Wingdings" pitchFamily="2" charset="2"/>
              <a:buChar char="ü"/>
            </a:pPr>
            <a:r>
              <a:rPr lang="en-US" sz="1600" dirty="0" smtClean="0">
                <a:latin typeface="+mn-lt"/>
              </a:rPr>
              <a:t>Graph clustering experimentations</a:t>
            </a:r>
          </a:p>
        </p:txBody>
      </p:sp>
      <p:sp>
        <p:nvSpPr>
          <p:cNvPr id="26" name="TextBox 25"/>
          <p:cNvSpPr txBox="1"/>
          <p:nvPr/>
        </p:nvSpPr>
        <p:spPr>
          <a:xfrm>
            <a:off x="8302737" y="115470"/>
            <a:ext cx="809837" cy="338554"/>
          </a:xfrm>
          <a:prstGeom prst="rect">
            <a:avLst/>
          </a:prstGeom>
          <a:noFill/>
        </p:spPr>
        <p:txBody>
          <a:bodyPr wrap="none" rtlCol="0">
            <a:spAutoFit/>
          </a:bodyPr>
          <a:lstStyle/>
          <a:p>
            <a:r>
              <a:rPr lang="fr-FR" sz="1600" b="1" dirty="0" smtClean="0">
                <a:solidFill>
                  <a:schemeClr val="bg1">
                    <a:lumMod val="75000"/>
                  </a:schemeClr>
                </a:solidFill>
              </a:rPr>
              <a:t>o </a:t>
            </a:r>
            <a:r>
              <a:rPr lang="fr-FR" sz="1600" b="1" dirty="0" smtClean="0">
                <a:solidFill>
                  <a:schemeClr val="bg1"/>
                </a:solidFill>
                <a:latin typeface="+mn-lt"/>
              </a:rPr>
              <a:t>o</a:t>
            </a:r>
            <a:r>
              <a:rPr lang="fr-FR" sz="1400" b="1" dirty="0" smtClean="0">
                <a:solidFill>
                  <a:schemeClr val="bg1">
                    <a:lumMod val="75000"/>
                  </a:schemeClr>
                </a:solidFill>
                <a:latin typeface="+mn-lt"/>
              </a:rPr>
              <a:t>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95266"/>
                                        </p:tgtEl>
                                        <p:attrNameLst>
                                          <p:attrName>style.visibility</p:attrName>
                                        </p:attrNameLst>
                                      </p:cBhvr>
                                      <p:to>
                                        <p:strVal val="visible"/>
                                      </p:to>
                                    </p:set>
                                    <p:anim calcmode="lin" valueType="num">
                                      <p:cBhvr>
                                        <p:cTn id="7" dur="1000" fill="hold"/>
                                        <p:tgtEl>
                                          <p:spTgt spid="395266"/>
                                        </p:tgtEl>
                                        <p:attrNameLst>
                                          <p:attrName>ppt_w</p:attrName>
                                        </p:attrNameLst>
                                      </p:cBhvr>
                                      <p:tavLst>
                                        <p:tav tm="0">
                                          <p:val>
                                            <p:fltVal val="0"/>
                                          </p:val>
                                        </p:tav>
                                        <p:tav tm="100000">
                                          <p:val>
                                            <p:strVal val="#ppt_w"/>
                                          </p:val>
                                        </p:tav>
                                      </p:tavLst>
                                    </p:anim>
                                    <p:anim calcmode="lin" valueType="num">
                                      <p:cBhvr>
                                        <p:cTn id="8" dur="1000" fill="hold"/>
                                        <p:tgtEl>
                                          <p:spTgt spid="39526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lide(fromLeft)">
                                      <p:cBhvr>
                                        <p:cTn id="12" dur="500"/>
                                        <p:tgtEl>
                                          <p:spTgt spid="11">
                                            <p:txEl>
                                              <p:pRg st="0" end="0"/>
                                            </p:txEl>
                                          </p:spTgt>
                                        </p:tgtEl>
                                      </p:cBhvr>
                                    </p:animEffect>
                                  </p:childTnLst>
                                </p:cTn>
                              </p:par>
                            </p:childTnLst>
                          </p:cTn>
                        </p:par>
                        <p:par>
                          <p:cTn id="13" fill="hold">
                            <p:stCondLst>
                              <p:cond delay="1500"/>
                            </p:stCondLst>
                            <p:childTnLst>
                              <p:par>
                                <p:cTn id="14" presetID="5" presetClass="entr" presetSubtype="5" fill="hold" grpId="1"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down)">
                                      <p:cBhvr>
                                        <p:cTn id="16" dur="500"/>
                                        <p:tgtEl>
                                          <p:spTgt spid="12"/>
                                        </p:tgtEl>
                                      </p:cBhvr>
                                    </p:animEffect>
                                  </p:childTnLst>
                                </p:cTn>
                              </p:par>
                            </p:childTnLst>
                          </p:cTn>
                        </p:par>
                        <p:par>
                          <p:cTn id="17" fill="hold">
                            <p:stCondLst>
                              <p:cond delay="2000"/>
                            </p:stCondLst>
                            <p:childTnLst>
                              <p:par>
                                <p:cTn id="18" presetID="5" presetClass="entr" presetSubtype="10" fill="hold" nodeType="afterEffect">
                                  <p:stCondLst>
                                    <p:cond delay="0"/>
                                  </p:stCondLst>
                                  <p:childTnLst>
                                    <p:set>
                                      <p:cBhvr>
                                        <p:cTn id="19" dur="1" fill="hold">
                                          <p:stCondLst>
                                            <p:cond delay="0"/>
                                          </p:stCondLst>
                                        </p:cTn>
                                        <p:tgtEl>
                                          <p:spTgt spid="395268"/>
                                        </p:tgtEl>
                                        <p:attrNameLst>
                                          <p:attrName>style.visibility</p:attrName>
                                        </p:attrNameLst>
                                      </p:cBhvr>
                                      <p:to>
                                        <p:strVal val="visible"/>
                                      </p:to>
                                    </p:set>
                                    <p:animEffect transition="in" filter="checkerboard(across)">
                                      <p:cBhvr>
                                        <p:cTn id="20" dur="500"/>
                                        <p:tgtEl>
                                          <p:spTgt spid="395268"/>
                                        </p:tgtEl>
                                      </p:cBhvr>
                                    </p:animEffect>
                                  </p:childTnLst>
                                </p:cTn>
                              </p:par>
                            </p:childTnLst>
                          </p:cTn>
                        </p:par>
                        <p:par>
                          <p:cTn id="21" fill="hold">
                            <p:stCondLst>
                              <p:cond delay="2500"/>
                            </p:stCondLst>
                            <p:childTnLst>
                              <p:par>
                                <p:cTn id="22" presetID="5" presetClass="entr" presetSubtype="5"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down)">
                                      <p:cBhvr>
                                        <p:cTn id="24" dur="500"/>
                                        <p:tgtEl>
                                          <p:spTgt spid="14"/>
                                        </p:tgtEl>
                                      </p:cBhvr>
                                    </p:animEffect>
                                  </p:childTnLst>
                                </p:cTn>
                              </p:par>
                            </p:childTnLst>
                          </p:cTn>
                        </p:par>
                        <p:par>
                          <p:cTn id="25" fill="hold">
                            <p:stCondLst>
                              <p:cond delay="3000"/>
                            </p:stCondLst>
                            <p:childTnLst>
                              <p:par>
                                <p:cTn id="26" presetID="5" presetClass="entr" presetSubtype="5"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5" fill="hold" grpId="1" nodeType="clickEffect">
                                  <p:stCondLst>
                                    <p:cond delay="0"/>
                                  </p:stCondLst>
                                  <p:childTnLst>
                                    <p:animEffect transition="out" filter="checkerboard(down)">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5" presetClass="exit" presetSubtype="5" fill="hold" grpId="1" nodeType="withEffect">
                                  <p:stCondLst>
                                    <p:cond delay="0"/>
                                  </p:stCondLst>
                                  <p:childTnLst>
                                    <p:animEffect transition="out" filter="checkerboard(down)">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5" presetClass="exit" presetSubtype="5" fill="hold" grpId="2" nodeType="withEffect">
                                  <p:stCondLst>
                                    <p:cond delay="0"/>
                                  </p:stCondLst>
                                  <p:childTnLst>
                                    <p:animEffect transition="out" filter="checkerboard(down)">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5" presetClass="exit" presetSubtype="5" fill="hold" nodeType="withEffect">
                                  <p:stCondLst>
                                    <p:cond delay="0"/>
                                  </p:stCondLst>
                                  <p:childTnLst>
                                    <p:animEffect transition="out" filter="checkerboard(down)">
                                      <p:cBhvr>
                                        <p:cTn id="41" dur="500"/>
                                        <p:tgtEl>
                                          <p:spTgt spid="395268"/>
                                        </p:tgtEl>
                                      </p:cBhvr>
                                    </p:animEffect>
                                    <p:set>
                                      <p:cBhvr>
                                        <p:cTn id="42" dur="1" fill="hold">
                                          <p:stCondLst>
                                            <p:cond delay="499"/>
                                          </p:stCondLst>
                                        </p:cTn>
                                        <p:tgtEl>
                                          <p:spTgt spid="395268"/>
                                        </p:tgtEl>
                                        <p:attrNameLst>
                                          <p:attrName>style.visibility</p:attrName>
                                        </p:attrNameLst>
                                      </p:cBhvr>
                                      <p:to>
                                        <p:strVal val="hidden"/>
                                      </p:to>
                                    </p:set>
                                  </p:childTnLst>
                                </p:cTn>
                              </p:par>
                            </p:childTnLst>
                          </p:cTn>
                        </p:par>
                        <p:par>
                          <p:cTn id="43" fill="hold">
                            <p:stCondLst>
                              <p:cond delay="500"/>
                            </p:stCondLst>
                            <p:childTnLst>
                              <p:par>
                                <p:cTn id="44" presetID="5" presetClass="entr" presetSubtype="5"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down)">
                                      <p:cBhvr>
                                        <p:cTn id="46" dur="500"/>
                                        <p:tgtEl>
                                          <p:spTgt spid="17"/>
                                        </p:tgtEl>
                                      </p:cBhvr>
                                    </p:animEffect>
                                  </p:childTnLst>
                                </p:cTn>
                              </p:par>
                            </p:childTnLst>
                          </p:cTn>
                        </p:par>
                        <p:par>
                          <p:cTn id="47" fill="hold">
                            <p:stCondLst>
                              <p:cond delay="1000"/>
                            </p:stCondLst>
                            <p:childTnLst>
                              <p:par>
                                <p:cTn id="48" presetID="5" presetClass="entr" presetSubtype="5" fill="hold" nodeType="afterEffect">
                                  <p:stCondLst>
                                    <p:cond delay="0"/>
                                  </p:stCondLst>
                                  <p:childTnLst>
                                    <p:set>
                                      <p:cBhvr>
                                        <p:cTn id="49" dur="1" fill="hold">
                                          <p:stCondLst>
                                            <p:cond delay="0"/>
                                          </p:stCondLst>
                                        </p:cTn>
                                        <p:tgtEl>
                                          <p:spTgt spid="395270"/>
                                        </p:tgtEl>
                                        <p:attrNameLst>
                                          <p:attrName>style.visibility</p:attrName>
                                        </p:attrNameLst>
                                      </p:cBhvr>
                                      <p:to>
                                        <p:strVal val="visible"/>
                                      </p:to>
                                    </p:set>
                                    <p:animEffect transition="in" filter="checkerboard(down)">
                                      <p:cBhvr>
                                        <p:cTn id="50" dur="500"/>
                                        <p:tgtEl>
                                          <p:spTgt spid="395270"/>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5" fill="hold" nodeType="clickEffect">
                                  <p:stCondLst>
                                    <p:cond delay="0"/>
                                  </p:stCondLst>
                                  <p:childTnLst>
                                    <p:animEffect transition="out" filter="checkerboard(down)">
                                      <p:cBhvr>
                                        <p:cTn id="54" dur="500"/>
                                        <p:tgtEl>
                                          <p:spTgt spid="395270"/>
                                        </p:tgtEl>
                                      </p:cBhvr>
                                    </p:animEffect>
                                    <p:set>
                                      <p:cBhvr>
                                        <p:cTn id="55" dur="1" fill="hold">
                                          <p:stCondLst>
                                            <p:cond delay="499"/>
                                          </p:stCondLst>
                                        </p:cTn>
                                        <p:tgtEl>
                                          <p:spTgt spid="395270"/>
                                        </p:tgtEl>
                                        <p:attrNameLst>
                                          <p:attrName>style.visibility</p:attrName>
                                        </p:attrNameLst>
                                      </p:cBhvr>
                                      <p:to>
                                        <p:strVal val="hidden"/>
                                      </p:to>
                                    </p:set>
                                  </p:childTnLst>
                                </p:cTn>
                              </p:par>
                            </p:childTnLst>
                          </p:cTn>
                        </p:par>
                        <p:par>
                          <p:cTn id="56" fill="hold">
                            <p:stCondLst>
                              <p:cond delay="500"/>
                            </p:stCondLst>
                            <p:childTnLst>
                              <p:par>
                                <p:cTn id="57" presetID="5" presetClass="exit" presetSubtype="5" fill="hold" grpId="1" nodeType="afterEffect">
                                  <p:stCondLst>
                                    <p:cond delay="0"/>
                                  </p:stCondLst>
                                  <p:childTnLst>
                                    <p:animEffect transition="out" filter="checkerboard(down)">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5" presetClass="entr" presetSubtype="5"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down)">
                                      <p:cBhvr>
                                        <p:cTn id="62" dur="500"/>
                                        <p:tgtEl>
                                          <p:spTgt spid="20"/>
                                        </p:tgtEl>
                                      </p:cBhvr>
                                    </p:animEffect>
                                  </p:childTnLst>
                                </p:cTn>
                              </p:par>
                            </p:childTnLst>
                          </p:cTn>
                        </p:par>
                        <p:par>
                          <p:cTn id="63" fill="hold">
                            <p:stCondLst>
                              <p:cond delay="1000"/>
                            </p:stCondLst>
                            <p:childTnLst>
                              <p:par>
                                <p:cTn id="64" presetID="5" presetClass="entr" presetSubtype="5" fill="hold" nodeType="afterEffect">
                                  <p:stCondLst>
                                    <p:cond delay="0"/>
                                  </p:stCondLst>
                                  <p:childTnLst>
                                    <p:set>
                                      <p:cBhvr>
                                        <p:cTn id="65" dur="1" fill="hold">
                                          <p:stCondLst>
                                            <p:cond delay="0"/>
                                          </p:stCondLst>
                                        </p:cTn>
                                        <p:tgtEl>
                                          <p:spTgt spid="395271"/>
                                        </p:tgtEl>
                                        <p:attrNameLst>
                                          <p:attrName>style.visibility</p:attrName>
                                        </p:attrNameLst>
                                      </p:cBhvr>
                                      <p:to>
                                        <p:strVal val="visible"/>
                                      </p:to>
                                    </p:set>
                                    <p:animEffect transition="in" filter="checkerboard(down)">
                                      <p:cBhvr>
                                        <p:cTn id="66" dur="500"/>
                                        <p:tgtEl>
                                          <p:spTgt spid="395271"/>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xit" presetSubtype="5" fill="hold" grpId="1" nodeType="clickEffect">
                                  <p:stCondLst>
                                    <p:cond delay="0"/>
                                  </p:stCondLst>
                                  <p:childTnLst>
                                    <p:animEffect transition="out" filter="checkerboard(down)">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5" presetClass="entr" presetSubtype="5"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heckerboard(down)">
                                      <p:cBhvr>
                                        <p:cTn id="74" dur="500"/>
                                        <p:tgtEl>
                                          <p:spTgt spid="22"/>
                                        </p:tgtEl>
                                      </p:cBhvr>
                                    </p:animEffect>
                                  </p:childTnLst>
                                </p:cTn>
                              </p:par>
                            </p:childTnLst>
                          </p:cTn>
                        </p:par>
                        <p:par>
                          <p:cTn id="75" fill="hold">
                            <p:stCondLst>
                              <p:cond delay="500"/>
                            </p:stCondLst>
                            <p:childTnLst>
                              <p:par>
                                <p:cTn id="76" presetID="5" presetClass="exit" presetSubtype="5" fill="hold" nodeType="afterEffect">
                                  <p:stCondLst>
                                    <p:cond delay="0"/>
                                  </p:stCondLst>
                                  <p:childTnLst>
                                    <p:animEffect transition="out" filter="checkerboard(down)">
                                      <p:cBhvr>
                                        <p:cTn id="77" dur="500"/>
                                        <p:tgtEl>
                                          <p:spTgt spid="395271"/>
                                        </p:tgtEl>
                                      </p:cBhvr>
                                    </p:animEffect>
                                    <p:set>
                                      <p:cBhvr>
                                        <p:cTn id="78" dur="1" fill="hold">
                                          <p:stCondLst>
                                            <p:cond delay="499"/>
                                          </p:stCondLst>
                                        </p:cTn>
                                        <p:tgtEl>
                                          <p:spTgt spid="395271"/>
                                        </p:tgtEl>
                                        <p:attrNameLst>
                                          <p:attrName>style.visibility</p:attrName>
                                        </p:attrNameLst>
                                      </p:cBhvr>
                                      <p:to>
                                        <p:strVal val="hidden"/>
                                      </p:to>
                                    </p:set>
                                  </p:childTnLst>
                                </p:cTn>
                              </p:par>
                            </p:childTnLst>
                          </p:cTn>
                        </p:par>
                        <p:par>
                          <p:cTn id="79" fill="hold">
                            <p:stCondLst>
                              <p:cond delay="1000"/>
                            </p:stCondLst>
                            <p:childTnLst>
                              <p:par>
                                <p:cTn id="80" presetID="5" presetClass="entr" presetSubtype="5" fill="hold" nodeType="afterEffect">
                                  <p:stCondLst>
                                    <p:cond delay="0"/>
                                  </p:stCondLst>
                                  <p:childTnLst>
                                    <p:set>
                                      <p:cBhvr>
                                        <p:cTn id="81" dur="1" fill="hold">
                                          <p:stCondLst>
                                            <p:cond delay="0"/>
                                          </p:stCondLst>
                                        </p:cTn>
                                        <p:tgtEl>
                                          <p:spTgt spid="395272"/>
                                        </p:tgtEl>
                                        <p:attrNameLst>
                                          <p:attrName>style.visibility</p:attrName>
                                        </p:attrNameLst>
                                      </p:cBhvr>
                                      <p:to>
                                        <p:strVal val="visible"/>
                                      </p:to>
                                    </p:set>
                                    <p:animEffect transition="in" filter="checkerboard(down)">
                                      <p:cBhvr>
                                        <p:cTn id="82" dur="500"/>
                                        <p:tgtEl>
                                          <p:spTgt spid="395272"/>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xit" presetSubtype="5" fill="hold" grpId="1" nodeType="clickEffect">
                                  <p:stCondLst>
                                    <p:cond delay="0"/>
                                  </p:stCondLst>
                                  <p:childTnLst>
                                    <p:animEffect transition="out" filter="checkerboard(down)">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5" presetClass="exit" presetSubtype="5" fill="hold" nodeType="withEffect">
                                  <p:stCondLst>
                                    <p:cond delay="0"/>
                                  </p:stCondLst>
                                  <p:childTnLst>
                                    <p:animEffect transition="out" filter="checkerboard(down)">
                                      <p:cBhvr>
                                        <p:cTn id="89" dur="500"/>
                                        <p:tgtEl>
                                          <p:spTgt spid="395272"/>
                                        </p:tgtEl>
                                      </p:cBhvr>
                                    </p:animEffect>
                                    <p:set>
                                      <p:cBhvr>
                                        <p:cTn id="90" dur="1" fill="hold">
                                          <p:stCondLst>
                                            <p:cond delay="499"/>
                                          </p:stCondLst>
                                        </p:cTn>
                                        <p:tgtEl>
                                          <p:spTgt spid="395272"/>
                                        </p:tgtEl>
                                        <p:attrNameLst>
                                          <p:attrName>style.visibility</p:attrName>
                                        </p:attrNameLst>
                                      </p:cBhvr>
                                      <p:to>
                                        <p:strVal val="hidden"/>
                                      </p:to>
                                    </p:set>
                                  </p:childTnLst>
                                </p:cTn>
                              </p:par>
                            </p:childTnLst>
                          </p:cTn>
                        </p:par>
                        <p:par>
                          <p:cTn id="91" fill="hold">
                            <p:stCondLst>
                              <p:cond delay="500"/>
                            </p:stCondLst>
                            <p:childTnLst>
                              <p:par>
                                <p:cTn id="92" presetID="12" presetClass="entr" presetSubtype="8" fill="hold" nodeType="afterEffect">
                                  <p:stCondLst>
                                    <p:cond delay="0"/>
                                  </p:stCondLst>
                                  <p:childTnLst>
                                    <p:set>
                                      <p:cBhvr>
                                        <p:cTn id="93" dur="1" fill="hold">
                                          <p:stCondLst>
                                            <p:cond delay="0"/>
                                          </p:stCondLst>
                                        </p:cTn>
                                        <p:tgtEl>
                                          <p:spTgt spid="24">
                                            <p:txEl>
                                              <p:pRg st="0" end="0"/>
                                            </p:txEl>
                                          </p:spTgt>
                                        </p:tgtEl>
                                        <p:attrNameLst>
                                          <p:attrName>style.visibility</p:attrName>
                                        </p:attrNameLst>
                                      </p:cBhvr>
                                      <p:to>
                                        <p:strVal val="visible"/>
                                      </p:to>
                                    </p:set>
                                    <p:animEffect transition="in" filter="slide(fromLeft)">
                                      <p:cBhvr>
                                        <p:cTn id="94" dur="500"/>
                                        <p:tgtEl>
                                          <p:spTgt spid="24">
                                            <p:txEl>
                                              <p:pRg st="0" end="0"/>
                                            </p:txEl>
                                          </p:spTgt>
                                        </p:tgtEl>
                                      </p:cBhvr>
                                    </p:animEffect>
                                  </p:childTnLst>
                                </p:cTn>
                              </p:par>
                            </p:childTnLst>
                          </p:cTn>
                        </p:par>
                        <p:par>
                          <p:cTn id="95" fill="hold">
                            <p:stCondLst>
                              <p:cond delay="1000"/>
                            </p:stCondLst>
                            <p:childTnLst>
                              <p:par>
                                <p:cTn id="96" presetID="12" presetClass="entr" presetSubtype="8" fill="hold" nodeType="afterEffect">
                                  <p:stCondLst>
                                    <p:cond delay="0"/>
                                  </p:stCondLst>
                                  <p:childTnLst>
                                    <p:set>
                                      <p:cBhvr>
                                        <p:cTn id="97" dur="1" fill="hold">
                                          <p:stCondLst>
                                            <p:cond delay="0"/>
                                          </p:stCondLst>
                                        </p:cTn>
                                        <p:tgtEl>
                                          <p:spTgt spid="24">
                                            <p:txEl>
                                              <p:pRg st="1" end="1"/>
                                            </p:txEl>
                                          </p:spTgt>
                                        </p:tgtEl>
                                        <p:attrNameLst>
                                          <p:attrName>style.visibility</p:attrName>
                                        </p:attrNameLst>
                                      </p:cBhvr>
                                      <p:to>
                                        <p:strVal val="visible"/>
                                      </p:to>
                                    </p:set>
                                    <p:animEffect transition="in" filter="slide(fromLeft)">
                                      <p:cBhvr>
                                        <p:cTn id="9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2" grpId="2" animBg="1"/>
      <p:bldP spid="14" grpId="0" animBg="1"/>
      <p:bldP spid="14" grpId="1" animBg="1"/>
      <p:bldP spid="15" grpId="0" animBg="1"/>
      <p:bldP spid="15" grpId="1" animBg="1"/>
      <p:bldP spid="17" grpId="0" animBg="1"/>
      <p:bldP spid="17" grpId="1" animBg="1"/>
      <p:bldP spid="20" grpId="0" animBg="1"/>
      <p:bldP spid="20" grpId="1" animBg="1"/>
      <p:bldP spid="22" grpId="0" animBg="1"/>
      <p:bldP spid="2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34</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Graph classification experimentations</a:t>
              </a:r>
              <a:endParaRPr lang="en-US" sz="1600" b="1" dirty="0">
                <a:latin typeface="+mn-lt"/>
              </a:endParaRPr>
            </a:p>
          </p:txBody>
        </p:sp>
      </p:grpSp>
      <p:pic>
        <p:nvPicPr>
          <p:cNvPr id="396290" name="Picture 2"/>
          <p:cNvPicPr>
            <a:picLocks noChangeAspect="1" noChangeArrowheads="1"/>
          </p:cNvPicPr>
          <p:nvPr/>
        </p:nvPicPr>
        <p:blipFill>
          <a:blip r:embed="rId3" cstate="print"/>
          <a:srcRect/>
          <a:stretch>
            <a:fillRect/>
          </a:stretch>
        </p:blipFill>
        <p:spPr bwMode="auto">
          <a:xfrm>
            <a:off x="252000" y="1448510"/>
            <a:ext cx="8640000" cy="2487749"/>
          </a:xfrm>
          <a:prstGeom prst="rect">
            <a:avLst/>
          </a:prstGeom>
          <a:noFill/>
          <a:ln w="9525">
            <a:noFill/>
            <a:miter lim="800000"/>
            <a:headEnd/>
            <a:tailEnd/>
          </a:ln>
        </p:spPr>
      </p:pic>
      <p:sp>
        <p:nvSpPr>
          <p:cNvPr id="23" name="Rectangle 22"/>
          <p:cNvSpPr/>
          <p:nvPr/>
        </p:nvSpPr>
        <p:spPr>
          <a:xfrm>
            <a:off x="278414" y="4464115"/>
            <a:ext cx="8595955" cy="1938992"/>
          </a:xfrm>
          <a:prstGeom prst="rect">
            <a:avLst/>
          </a:prstGeom>
        </p:spPr>
        <p:txBody>
          <a:bodyPr wrap="square">
            <a:spAutoFit/>
          </a:bodyPr>
          <a:lstStyle/>
          <a:p>
            <a:pPr marL="468000" indent="-457200">
              <a:lnSpc>
                <a:spcPct val="150000"/>
              </a:lnSpc>
              <a:buFont typeface="Wingdings" pitchFamily="2" charset="2"/>
              <a:buChar char="§"/>
            </a:pPr>
            <a:r>
              <a:rPr lang="en-US" sz="1600" dirty="0" smtClean="0">
                <a:latin typeface="+mn-lt"/>
              </a:rPr>
              <a:t>Supervised machine learning framework for experimentation, employing the training, validation and test sets</a:t>
            </a:r>
          </a:p>
          <a:p>
            <a:pPr marL="468000" indent="-457200">
              <a:lnSpc>
                <a:spcPct val="150000"/>
              </a:lnSpc>
              <a:buFont typeface="Wingdings" pitchFamily="2" charset="2"/>
              <a:buChar char="§"/>
            </a:pPr>
            <a:r>
              <a:rPr lang="en-US" sz="1600" dirty="0" smtClean="0">
                <a:latin typeface="+mn-lt"/>
              </a:rPr>
              <a:t>1-NN classifier with Euclidean distance.</a:t>
            </a:r>
          </a:p>
          <a:p>
            <a:pPr marL="468000" indent="-457200">
              <a:lnSpc>
                <a:spcPct val="150000"/>
              </a:lnSpc>
              <a:buFont typeface="Wingdings" pitchFamily="2" charset="2"/>
              <a:buChar char="§"/>
            </a:pPr>
            <a:r>
              <a:rPr lang="en-US" sz="1600" u="sng" dirty="0" smtClean="0">
                <a:latin typeface="+mn-lt"/>
              </a:rPr>
              <a:t>Equal-spaced crisp discretization</a:t>
            </a:r>
            <a:r>
              <a:rPr lang="en-US" sz="1600" dirty="0" smtClean="0">
                <a:latin typeface="+mn-lt"/>
              </a:rPr>
              <a:t> and the number of fuzzy intervals empirically selected on validation dataset</a:t>
            </a:r>
          </a:p>
        </p:txBody>
      </p:sp>
      <p:sp>
        <p:nvSpPr>
          <p:cNvPr id="25" name="TextBox 24"/>
          <p:cNvSpPr txBox="1"/>
          <p:nvPr/>
        </p:nvSpPr>
        <p:spPr>
          <a:xfrm>
            <a:off x="8037385" y="2438890"/>
            <a:ext cx="415498" cy="261610"/>
          </a:xfrm>
          <a:prstGeom prst="rect">
            <a:avLst/>
          </a:prstGeom>
          <a:solidFill>
            <a:srgbClr val="00B050">
              <a:alpha val="30000"/>
            </a:srgbClr>
          </a:solidFill>
        </p:spPr>
        <p:txBody>
          <a:bodyPr wrap="none" rtlCol="0">
            <a:spAutoFit/>
          </a:bodyPr>
          <a:lstStyle/>
          <a:p>
            <a:r>
              <a:rPr lang="fr-FR" sz="1100" b="1" dirty="0" smtClean="0">
                <a:latin typeface="+mn-lt"/>
              </a:rPr>
              <a:t>      </a:t>
            </a:r>
          </a:p>
        </p:txBody>
      </p:sp>
      <p:sp>
        <p:nvSpPr>
          <p:cNvPr id="26" name="TextBox 25"/>
          <p:cNvSpPr txBox="1"/>
          <p:nvPr/>
        </p:nvSpPr>
        <p:spPr>
          <a:xfrm>
            <a:off x="8037385" y="3167390"/>
            <a:ext cx="415498" cy="261610"/>
          </a:xfrm>
          <a:prstGeom prst="rect">
            <a:avLst/>
          </a:prstGeom>
          <a:solidFill>
            <a:srgbClr val="00B050">
              <a:alpha val="30000"/>
            </a:srgbClr>
          </a:solidFill>
        </p:spPr>
        <p:txBody>
          <a:bodyPr wrap="none" rtlCol="0">
            <a:spAutoFit/>
          </a:bodyPr>
          <a:lstStyle/>
          <a:p>
            <a:r>
              <a:rPr lang="fr-FR" sz="1100" b="1" dirty="0" smtClean="0">
                <a:latin typeface="+mn-lt"/>
              </a:rPr>
              <a:t>      </a:t>
            </a:r>
          </a:p>
        </p:txBody>
      </p:sp>
      <p:sp>
        <p:nvSpPr>
          <p:cNvPr id="27" name="TextBox 26"/>
          <p:cNvSpPr txBox="1"/>
          <p:nvPr/>
        </p:nvSpPr>
        <p:spPr>
          <a:xfrm>
            <a:off x="8037385" y="3648998"/>
            <a:ext cx="415498" cy="261610"/>
          </a:xfrm>
          <a:prstGeom prst="rect">
            <a:avLst/>
          </a:prstGeom>
          <a:solidFill>
            <a:srgbClr val="00B050">
              <a:alpha val="30000"/>
            </a:srgbClr>
          </a:solidFill>
        </p:spPr>
        <p:txBody>
          <a:bodyPr wrap="none" rtlCol="0">
            <a:spAutoFit/>
          </a:bodyPr>
          <a:lstStyle/>
          <a:p>
            <a:r>
              <a:rPr lang="fr-FR" sz="1100" b="1" dirty="0" smtClean="0">
                <a:latin typeface="+mn-lt"/>
              </a:rPr>
              <a:t>      </a:t>
            </a:r>
          </a:p>
        </p:txBody>
      </p:sp>
      <p:sp>
        <p:nvSpPr>
          <p:cNvPr id="28" name="TextBox 27"/>
          <p:cNvSpPr txBox="1"/>
          <p:nvPr/>
        </p:nvSpPr>
        <p:spPr>
          <a:xfrm>
            <a:off x="8026932" y="2708920"/>
            <a:ext cx="415498" cy="430887"/>
          </a:xfrm>
          <a:prstGeom prst="rect">
            <a:avLst/>
          </a:prstGeom>
          <a:solidFill>
            <a:srgbClr val="FF0000">
              <a:alpha val="30000"/>
            </a:srgbClr>
          </a:solidFill>
        </p:spPr>
        <p:txBody>
          <a:bodyPr wrap="none" rtlCol="0">
            <a:spAutoFit/>
          </a:bodyPr>
          <a:lstStyle/>
          <a:p>
            <a:r>
              <a:rPr lang="fr-FR" sz="1100" b="1" dirty="0" smtClean="0">
                <a:latin typeface="+mn-lt"/>
              </a:rPr>
              <a:t>      </a:t>
            </a:r>
          </a:p>
          <a:p>
            <a:endParaRPr lang="fr-FR" sz="1100" b="1" dirty="0" smtClean="0">
              <a:latin typeface="+mn-lt"/>
            </a:endParaRPr>
          </a:p>
        </p:txBody>
      </p:sp>
      <p:sp>
        <p:nvSpPr>
          <p:cNvPr id="29" name="TextBox 28"/>
          <p:cNvSpPr txBox="1"/>
          <p:nvPr/>
        </p:nvSpPr>
        <p:spPr>
          <a:xfrm>
            <a:off x="6642230" y="2438890"/>
            <a:ext cx="415498" cy="261610"/>
          </a:xfrm>
          <a:prstGeom prst="rect">
            <a:avLst/>
          </a:prstGeom>
          <a:solidFill>
            <a:srgbClr val="00B050">
              <a:alpha val="30000"/>
            </a:srgbClr>
          </a:solidFill>
        </p:spPr>
        <p:txBody>
          <a:bodyPr wrap="none" rtlCol="0">
            <a:spAutoFit/>
          </a:bodyPr>
          <a:lstStyle/>
          <a:p>
            <a:r>
              <a:rPr lang="fr-FR" sz="1100" b="1" dirty="0" smtClean="0">
                <a:latin typeface="+mn-lt"/>
              </a:rPr>
              <a:t>      </a:t>
            </a:r>
          </a:p>
        </p:txBody>
      </p:sp>
      <p:sp>
        <p:nvSpPr>
          <p:cNvPr id="30" name="TextBox 29"/>
          <p:cNvSpPr txBox="1"/>
          <p:nvPr/>
        </p:nvSpPr>
        <p:spPr>
          <a:xfrm>
            <a:off x="6631777" y="3158970"/>
            <a:ext cx="415498" cy="261610"/>
          </a:xfrm>
          <a:prstGeom prst="rect">
            <a:avLst/>
          </a:prstGeom>
          <a:solidFill>
            <a:srgbClr val="00B050">
              <a:alpha val="30000"/>
            </a:srgbClr>
          </a:solidFill>
        </p:spPr>
        <p:txBody>
          <a:bodyPr wrap="none" rtlCol="0">
            <a:spAutoFit/>
          </a:bodyPr>
          <a:lstStyle/>
          <a:p>
            <a:r>
              <a:rPr lang="fr-FR" sz="1100" b="1" dirty="0" smtClean="0">
                <a:latin typeface="+mn-lt"/>
              </a:rPr>
              <a:t>      </a:t>
            </a:r>
          </a:p>
        </p:txBody>
      </p:sp>
      <p:sp>
        <p:nvSpPr>
          <p:cNvPr id="31" name="TextBox 30"/>
          <p:cNvSpPr txBox="1"/>
          <p:nvPr/>
        </p:nvSpPr>
        <p:spPr>
          <a:xfrm>
            <a:off x="6631777" y="3640578"/>
            <a:ext cx="415498" cy="261610"/>
          </a:xfrm>
          <a:prstGeom prst="rect">
            <a:avLst/>
          </a:prstGeom>
          <a:solidFill>
            <a:srgbClr val="00B050">
              <a:alpha val="30000"/>
            </a:srgbClr>
          </a:solidFill>
        </p:spPr>
        <p:txBody>
          <a:bodyPr wrap="none" rtlCol="0">
            <a:spAutoFit/>
          </a:bodyPr>
          <a:lstStyle/>
          <a:p>
            <a:r>
              <a:rPr lang="fr-FR" sz="1100" b="1" dirty="0" smtClean="0">
                <a:latin typeface="+mn-lt"/>
              </a:rPr>
              <a:t>      </a:t>
            </a:r>
          </a:p>
        </p:txBody>
      </p:sp>
      <p:sp>
        <p:nvSpPr>
          <p:cNvPr id="32" name="TextBox 31"/>
          <p:cNvSpPr txBox="1"/>
          <p:nvPr/>
        </p:nvSpPr>
        <p:spPr>
          <a:xfrm>
            <a:off x="6631777" y="2695473"/>
            <a:ext cx="415498" cy="430887"/>
          </a:xfrm>
          <a:prstGeom prst="rect">
            <a:avLst/>
          </a:prstGeom>
          <a:solidFill>
            <a:srgbClr val="FF0000">
              <a:alpha val="30000"/>
            </a:srgbClr>
          </a:solidFill>
        </p:spPr>
        <p:txBody>
          <a:bodyPr wrap="none" rtlCol="0">
            <a:spAutoFit/>
          </a:bodyPr>
          <a:lstStyle/>
          <a:p>
            <a:r>
              <a:rPr lang="fr-FR" sz="1100" b="1" dirty="0" smtClean="0">
                <a:latin typeface="+mn-lt"/>
              </a:rPr>
              <a:t>      </a:t>
            </a:r>
          </a:p>
          <a:p>
            <a:endParaRPr lang="fr-FR" sz="1100" b="1" dirty="0" smtClean="0">
              <a:latin typeface="+mn-lt"/>
            </a:endParaRPr>
          </a:p>
        </p:txBody>
      </p:sp>
      <p:sp>
        <p:nvSpPr>
          <p:cNvPr id="34" name="TextBox 33"/>
          <p:cNvSpPr txBox="1"/>
          <p:nvPr/>
        </p:nvSpPr>
        <p:spPr>
          <a:xfrm>
            <a:off x="8302737" y="115470"/>
            <a:ext cx="809837" cy="338554"/>
          </a:xfrm>
          <a:prstGeom prst="rect">
            <a:avLst/>
          </a:prstGeom>
          <a:noFill/>
        </p:spPr>
        <p:txBody>
          <a:bodyPr wrap="none" rtlCol="0">
            <a:spAutoFit/>
          </a:bodyPr>
          <a:lstStyle/>
          <a:p>
            <a:r>
              <a:rPr lang="fr-FR" sz="1600" b="1" dirty="0" smtClean="0">
                <a:solidFill>
                  <a:schemeClr val="bg1">
                    <a:lumMod val="75000"/>
                  </a:schemeClr>
                </a:solidFill>
              </a:rPr>
              <a:t>o </a:t>
            </a:r>
            <a:r>
              <a:rPr lang="fr-FR" sz="1600" b="1" dirty="0" smtClean="0">
                <a:solidFill>
                  <a:schemeClr val="bg1"/>
                </a:solidFill>
                <a:latin typeface="+mn-lt"/>
              </a:rPr>
              <a:t>o</a:t>
            </a:r>
            <a:r>
              <a:rPr lang="fr-FR" sz="1400" b="1" dirty="0" smtClean="0">
                <a:solidFill>
                  <a:schemeClr val="bg1">
                    <a:lumMod val="75000"/>
                  </a:schemeClr>
                </a:solidFill>
                <a:latin typeface="+mn-lt"/>
              </a:rPr>
              <a:t>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96290"/>
                                        </p:tgtEl>
                                        <p:attrNameLst>
                                          <p:attrName>style.visibility</p:attrName>
                                        </p:attrNameLst>
                                      </p:cBhvr>
                                      <p:to>
                                        <p:strVal val="visible"/>
                                      </p:to>
                                    </p:set>
                                    <p:anim calcmode="lin" valueType="num">
                                      <p:cBhvr>
                                        <p:cTn id="7" dur="1000" fill="hold"/>
                                        <p:tgtEl>
                                          <p:spTgt spid="396290"/>
                                        </p:tgtEl>
                                        <p:attrNameLst>
                                          <p:attrName>ppt_w</p:attrName>
                                        </p:attrNameLst>
                                      </p:cBhvr>
                                      <p:tavLst>
                                        <p:tav tm="0">
                                          <p:val>
                                            <p:fltVal val="0"/>
                                          </p:val>
                                        </p:tav>
                                        <p:tav tm="100000">
                                          <p:val>
                                            <p:strVal val="#ppt_w"/>
                                          </p:val>
                                        </p:tav>
                                      </p:tavLst>
                                    </p:anim>
                                    <p:anim calcmode="lin" valueType="num">
                                      <p:cBhvr>
                                        <p:cTn id="8" dur="1000" fill="hold"/>
                                        <p:tgtEl>
                                          <p:spTgt spid="39629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slide(fromLeft)">
                                      <p:cBhvr>
                                        <p:cTn id="12" dur="500"/>
                                        <p:tgtEl>
                                          <p:spTgt spid="23">
                                            <p:txEl>
                                              <p:pRg st="0" end="0"/>
                                            </p:txEl>
                                          </p:spTgt>
                                        </p:tgtEl>
                                      </p:cBhvr>
                                    </p:animEffect>
                                  </p:childTnLst>
                                </p:cTn>
                              </p:par>
                            </p:childTnLst>
                          </p:cTn>
                        </p:par>
                        <p:par>
                          <p:cTn id="13" fill="hold">
                            <p:stCondLst>
                              <p:cond delay="1500"/>
                            </p:stCondLst>
                            <p:childTnLst>
                              <p:par>
                                <p:cTn id="14" presetID="12" presetClass="entr" presetSubtype="8" fill="hold" nodeType="afterEffect">
                                  <p:stCondLst>
                                    <p:cond delay="0"/>
                                  </p:stCondLst>
                                  <p:childTnLst>
                                    <p:set>
                                      <p:cBhvr>
                                        <p:cTn id="15" dur="1" fill="hold">
                                          <p:stCondLst>
                                            <p:cond delay="0"/>
                                          </p:stCondLst>
                                        </p:cTn>
                                        <p:tgtEl>
                                          <p:spTgt spid="23">
                                            <p:txEl>
                                              <p:pRg st="1" end="1"/>
                                            </p:txEl>
                                          </p:spTgt>
                                        </p:tgtEl>
                                        <p:attrNameLst>
                                          <p:attrName>style.visibility</p:attrName>
                                        </p:attrNameLst>
                                      </p:cBhvr>
                                      <p:to>
                                        <p:strVal val="visible"/>
                                      </p:to>
                                    </p:set>
                                    <p:animEffect transition="in" filter="slide(fromLeft)">
                                      <p:cBhvr>
                                        <p:cTn id="16" dur="500"/>
                                        <p:tgtEl>
                                          <p:spTgt spid="23">
                                            <p:txEl>
                                              <p:pRg st="1" end="1"/>
                                            </p:txEl>
                                          </p:spTgt>
                                        </p:tgtEl>
                                      </p:cBhvr>
                                    </p:animEffect>
                                  </p:childTnLst>
                                </p:cTn>
                              </p:par>
                            </p:childTnLst>
                          </p:cTn>
                        </p:par>
                        <p:par>
                          <p:cTn id="17" fill="hold">
                            <p:stCondLst>
                              <p:cond delay="2000"/>
                            </p:stCondLst>
                            <p:childTnLst>
                              <p:par>
                                <p:cTn id="18" presetID="12" presetClass="entr" presetSubtype="8" fill="hold" nodeType="afterEffect">
                                  <p:stCondLst>
                                    <p:cond delay="0"/>
                                  </p:stCondLst>
                                  <p:childTnLst>
                                    <p:set>
                                      <p:cBhvr>
                                        <p:cTn id="19" dur="1" fill="hold">
                                          <p:stCondLst>
                                            <p:cond delay="0"/>
                                          </p:stCondLst>
                                        </p:cTn>
                                        <p:tgtEl>
                                          <p:spTgt spid="23">
                                            <p:txEl>
                                              <p:pRg st="2" end="2"/>
                                            </p:txEl>
                                          </p:spTgt>
                                        </p:tgtEl>
                                        <p:attrNameLst>
                                          <p:attrName>style.visibility</p:attrName>
                                        </p:attrNameLst>
                                      </p:cBhvr>
                                      <p:to>
                                        <p:strVal val="visible"/>
                                      </p:to>
                                    </p:set>
                                    <p:animEffect transition="in" filter="slide(fromLeft)">
                                      <p:cBhvr>
                                        <p:cTn id="20" dur="500"/>
                                        <p:tgtEl>
                                          <p:spTgt spid="23">
                                            <p:txEl>
                                              <p:pRg st="2" end="2"/>
                                            </p:txEl>
                                          </p:spTgt>
                                        </p:tgtEl>
                                      </p:cBhvr>
                                    </p:animEffect>
                                  </p:childTnLst>
                                </p:cTn>
                              </p:par>
                            </p:childTnLst>
                          </p:cTn>
                        </p:par>
                        <p:par>
                          <p:cTn id="21" fill="hold">
                            <p:stCondLst>
                              <p:cond delay="2500"/>
                            </p:stCondLst>
                            <p:childTnLst>
                              <p:par>
                                <p:cTn id="22" presetID="5" presetClass="entr" presetSubtype="1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heckerboard(across)">
                                      <p:cBhvr>
                                        <p:cTn id="24" dur="500"/>
                                        <p:tgtEl>
                                          <p:spTgt spid="2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heckerboard(across)">
                                      <p:cBhvr>
                                        <p:cTn id="31" dur="500"/>
                                        <p:tgtEl>
                                          <p:spTgt spid="2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heckerboard(across)">
                                      <p:cBhvr>
                                        <p:cTn id="34" dur="500"/>
                                        <p:tgtEl>
                                          <p:spTgt spid="30"/>
                                        </p:tgtEl>
                                      </p:cBhvr>
                                    </p:animEffect>
                                  </p:childTnLst>
                                </p:cTn>
                              </p:par>
                            </p:childTnLst>
                          </p:cTn>
                        </p:par>
                        <p:par>
                          <p:cTn id="35" fill="hold">
                            <p:stCondLst>
                              <p:cond delay="3500"/>
                            </p:stCondLst>
                            <p:childTnLst>
                              <p:par>
                                <p:cTn id="36" presetID="5"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heckerboard(across)">
                                      <p:cBhvr>
                                        <p:cTn id="38" dur="500"/>
                                        <p:tgtEl>
                                          <p:spTgt spid="27"/>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childTnLst>
                          </p:cTn>
                        </p:par>
                        <p:par>
                          <p:cTn id="42" fill="hold">
                            <p:stCondLst>
                              <p:cond delay="4000"/>
                            </p:stCondLst>
                            <p:childTnLst>
                              <p:par>
                                <p:cTn id="43" presetID="5" presetClass="entr" presetSubtype="1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checkerboard(across)">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35</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Graph clustering experimentations</a:t>
              </a:r>
              <a:endParaRPr lang="en-US" sz="1600" b="1" dirty="0">
                <a:latin typeface="+mn-lt"/>
              </a:endParaRPr>
            </a:p>
          </p:txBody>
        </p:sp>
      </p:grpSp>
      <p:pic>
        <p:nvPicPr>
          <p:cNvPr id="397314" name="Picture 2"/>
          <p:cNvPicPr>
            <a:picLocks noChangeAspect="1" noChangeArrowheads="1"/>
          </p:cNvPicPr>
          <p:nvPr/>
        </p:nvPicPr>
        <p:blipFill>
          <a:blip r:embed="rId3" cstate="print"/>
          <a:srcRect/>
          <a:stretch>
            <a:fillRect/>
          </a:stretch>
        </p:blipFill>
        <p:spPr bwMode="auto">
          <a:xfrm>
            <a:off x="2047875" y="1268760"/>
            <a:ext cx="5048250" cy="2628900"/>
          </a:xfrm>
          <a:prstGeom prst="rect">
            <a:avLst/>
          </a:prstGeom>
          <a:noFill/>
          <a:ln w="9525">
            <a:noFill/>
            <a:miter lim="800000"/>
            <a:headEnd/>
            <a:tailEnd/>
          </a:ln>
        </p:spPr>
      </p:pic>
      <p:sp>
        <p:nvSpPr>
          <p:cNvPr id="20" name="Rectangle 19"/>
          <p:cNvSpPr/>
          <p:nvPr/>
        </p:nvSpPr>
        <p:spPr>
          <a:xfrm>
            <a:off x="206515" y="4284095"/>
            <a:ext cx="8685965" cy="2308324"/>
          </a:xfrm>
          <a:prstGeom prst="rect">
            <a:avLst/>
          </a:prstGeom>
        </p:spPr>
        <p:txBody>
          <a:bodyPr wrap="square">
            <a:spAutoFit/>
          </a:bodyPr>
          <a:lstStyle/>
          <a:p>
            <a:pPr marL="468000" indent="-457200">
              <a:lnSpc>
                <a:spcPct val="150000"/>
              </a:lnSpc>
              <a:buFont typeface="Wingdings" pitchFamily="2" charset="2"/>
              <a:buChar char="§"/>
            </a:pPr>
            <a:r>
              <a:rPr lang="en-US" sz="1600" dirty="0" smtClean="0">
                <a:latin typeface="+mn-lt"/>
              </a:rPr>
              <a:t>Merged training, validation and test sets</a:t>
            </a:r>
          </a:p>
          <a:p>
            <a:pPr marL="468000" indent="-457200">
              <a:lnSpc>
                <a:spcPct val="150000"/>
              </a:lnSpc>
              <a:buFont typeface="Wingdings" pitchFamily="2" charset="2"/>
              <a:buChar char="§"/>
            </a:pPr>
            <a:r>
              <a:rPr lang="en-US" sz="1600" dirty="0" smtClean="0">
                <a:latin typeface="+mn-lt"/>
              </a:rPr>
              <a:t>K-means clustering with random non-deterministic initialization</a:t>
            </a:r>
          </a:p>
          <a:p>
            <a:pPr marL="468000" indent="-457200">
              <a:lnSpc>
                <a:spcPct val="150000"/>
              </a:lnSpc>
              <a:buFont typeface="Wingdings" pitchFamily="2" charset="2"/>
              <a:buChar char="§"/>
            </a:pPr>
            <a:r>
              <a:rPr lang="en-US" sz="1600" dirty="0" smtClean="0">
                <a:latin typeface="+mn-lt"/>
              </a:rPr>
              <a:t>The measure of quality of K-means clustering w.r.t. the ground truth : ratio of correctly clustered graphs to the graphs in the dataset</a:t>
            </a:r>
          </a:p>
          <a:p>
            <a:pPr marL="468000" indent="-457200">
              <a:lnSpc>
                <a:spcPct val="150000"/>
              </a:lnSpc>
              <a:buFont typeface="Wingdings" pitchFamily="2" charset="2"/>
              <a:buChar char="§"/>
            </a:pPr>
            <a:r>
              <a:rPr lang="en-US" sz="1600" u="sng" dirty="0" smtClean="0">
                <a:latin typeface="+mn-lt"/>
              </a:rPr>
              <a:t>Equal-frequency crisp discretization</a:t>
            </a:r>
            <a:r>
              <a:rPr lang="en-US" sz="1600" dirty="0" smtClean="0">
                <a:latin typeface="+mn-lt"/>
              </a:rPr>
              <a:t> for automatically selecting the best number of fuzzy intervals</a:t>
            </a:r>
          </a:p>
        </p:txBody>
      </p:sp>
      <p:sp>
        <p:nvSpPr>
          <p:cNvPr id="21" name="TextBox 20"/>
          <p:cNvSpPr txBox="1"/>
          <p:nvPr/>
        </p:nvSpPr>
        <p:spPr>
          <a:xfrm>
            <a:off x="5080502" y="2248435"/>
            <a:ext cx="415498" cy="600164"/>
          </a:xfrm>
          <a:prstGeom prst="rect">
            <a:avLst/>
          </a:prstGeom>
          <a:solidFill>
            <a:srgbClr val="FF0000">
              <a:alpha val="30000"/>
            </a:srgbClr>
          </a:solidFill>
        </p:spPr>
        <p:txBody>
          <a:bodyPr wrap="none" rtlCol="0">
            <a:spAutoFit/>
          </a:bodyPr>
          <a:lstStyle/>
          <a:p>
            <a:r>
              <a:rPr lang="fr-FR" sz="1100" b="1" dirty="0" smtClean="0">
                <a:latin typeface="+mn-lt"/>
              </a:rPr>
              <a:t>      </a:t>
            </a:r>
          </a:p>
          <a:p>
            <a:endParaRPr lang="fr-FR" sz="1100" b="1" dirty="0" smtClean="0">
              <a:latin typeface="+mn-lt"/>
            </a:endParaRPr>
          </a:p>
          <a:p>
            <a:endParaRPr lang="fr-FR" sz="1100" b="1" dirty="0" smtClean="0">
              <a:latin typeface="+mn-lt"/>
            </a:endParaRPr>
          </a:p>
        </p:txBody>
      </p:sp>
      <p:sp>
        <p:nvSpPr>
          <p:cNvPr id="22" name="TextBox 21"/>
          <p:cNvSpPr txBox="1"/>
          <p:nvPr/>
        </p:nvSpPr>
        <p:spPr>
          <a:xfrm>
            <a:off x="5127013" y="3212395"/>
            <a:ext cx="300082" cy="261610"/>
          </a:xfrm>
          <a:prstGeom prst="rect">
            <a:avLst/>
          </a:prstGeom>
          <a:solidFill>
            <a:srgbClr val="FF0000">
              <a:alpha val="30000"/>
            </a:srgbClr>
          </a:solidFill>
        </p:spPr>
        <p:txBody>
          <a:bodyPr wrap="none" rtlCol="0">
            <a:spAutoFit/>
          </a:bodyPr>
          <a:lstStyle/>
          <a:p>
            <a:r>
              <a:rPr lang="fr-FR" sz="1100" b="1" dirty="0" smtClean="0">
                <a:latin typeface="+mn-lt"/>
              </a:rPr>
              <a:t>   </a:t>
            </a:r>
          </a:p>
        </p:txBody>
      </p:sp>
      <p:sp>
        <p:nvSpPr>
          <p:cNvPr id="24" name="TextBox 23"/>
          <p:cNvSpPr txBox="1"/>
          <p:nvPr/>
        </p:nvSpPr>
        <p:spPr>
          <a:xfrm>
            <a:off x="5127013" y="1943835"/>
            <a:ext cx="300082" cy="261610"/>
          </a:xfrm>
          <a:prstGeom prst="rect">
            <a:avLst/>
          </a:prstGeom>
          <a:solidFill>
            <a:srgbClr val="00B050">
              <a:alpha val="30000"/>
            </a:srgbClr>
          </a:solidFill>
        </p:spPr>
        <p:txBody>
          <a:bodyPr wrap="none" rtlCol="0">
            <a:spAutoFit/>
          </a:bodyPr>
          <a:lstStyle/>
          <a:p>
            <a:r>
              <a:rPr lang="fr-FR" sz="1100" b="1" dirty="0" smtClean="0">
                <a:latin typeface="+mn-lt"/>
              </a:rPr>
              <a:t>   </a:t>
            </a:r>
          </a:p>
        </p:txBody>
      </p:sp>
      <p:sp>
        <p:nvSpPr>
          <p:cNvPr id="33" name="TextBox 32"/>
          <p:cNvSpPr txBox="1"/>
          <p:nvPr/>
        </p:nvSpPr>
        <p:spPr>
          <a:xfrm>
            <a:off x="5125507" y="2897360"/>
            <a:ext cx="300082" cy="261610"/>
          </a:xfrm>
          <a:prstGeom prst="rect">
            <a:avLst/>
          </a:prstGeom>
          <a:solidFill>
            <a:srgbClr val="00B050">
              <a:alpha val="30000"/>
            </a:srgbClr>
          </a:solidFill>
        </p:spPr>
        <p:txBody>
          <a:bodyPr wrap="none" rtlCol="0">
            <a:spAutoFit/>
          </a:bodyPr>
          <a:lstStyle/>
          <a:p>
            <a:r>
              <a:rPr lang="fr-FR" sz="1100" b="1" dirty="0" smtClean="0">
                <a:latin typeface="+mn-lt"/>
              </a:rPr>
              <a:t>   </a:t>
            </a:r>
          </a:p>
        </p:txBody>
      </p:sp>
      <p:sp>
        <p:nvSpPr>
          <p:cNvPr id="34" name="TextBox 33"/>
          <p:cNvSpPr txBox="1"/>
          <p:nvPr/>
        </p:nvSpPr>
        <p:spPr>
          <a:xfrm>
            <a:off x="5127013" y="3527430"/>
            <a:ext cx="300082" cy="261610"/>
          </a:xfrm>
          <a:prstGeom prst="rect">
            <a:avLst/>
          </a:prstGeom>
          <a:solidFill>
            <a:srgbClr val="00B050">
              <a:alpha val="30000"/>
            </a:srgbClr>
          </a:solidFill>
        </p:spPr>
        <p:txBody>
          <a:bodyPr wrap="none" rtlCol="0">
            <a:spAutoFit/>
          </a:bodyPr>
          <a:lstStyle/>
          <a:p>
            <a:r>
              <a:rPr lang="fr-FR" sz="1100" b="1" dirty="0" smtClean="0">
                <a:latin typeface="+mn-lt"/>
              </a:rPr>
              <a:t>   </a:t>
            </a:r>
          </a:p>
        </p:txBody>
      </p:sp>
      <p:sp>
        <p:nvSpPr>
          <p:cNvPr id="36" name="TextBox 35"/>
          <p:cNvSpPr txBox="1"/>
          <p:nvPr/>
        </p:nvSpPr>
        <p:spPr>
          <a:xfrm>
            <a:off x="8302737" y="115470"/>
            <a:ext cx="809837" cy="338554"/>
          </a:xfrm>
          <a:prstGeom prst="rect">
            <a:avLst/>
          </a:prstGeom>
          <a:noFill/>
        </p:spPr>
        <p:txBody>
          <a:bodyPr wrap="none" rtlCol="0">
            <a:spAutoFit/>
          </a:bodyPr>
          <a:lstStyle/>
          <a:p>
            <a:r>
              <a:rPr lang="fr-FR" sz="1600" b="1" dirty="0" smtClean="0">
                <a:solidFill>
                  <a:schemeClr val="bg1">
                    <a:lumMod val="75000"/>
                  </a:schemeClr>
                </a:solidFill>
              </a:rPr>
              <a:t>o </a:t>
            </a:r>
            <a:r>
              <a:rPr lang="fr-FR" sz="1600" b="1" dirty="0" smtClean="0">
                <a:solidFill>
                  <a:schemeClr val="bg1"/>
                </a:solidFill>
                <a:latin typeface="+mn-lt"/>
              </a:rPr>
              <a:t>o</a:t>
            </a:r>
            <a:r>
              <a:rPr lang="fr-FR" sz="1400" b="1" dirty="0" smtClean="0">
                <a:solidFill>
                  <a:schemeClr val="bg1">
                    <a:lumMod val="75000"/>
                  </a:schemeClr>
                </a:solidFill>
                <a:latin typeface="+mn-lt"/>
              </a:rPr>
              <a:t>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97314"/>
                                        </p:tgtEl>
                                        <p:attrNameLst>
                                          <p:attrName>style.visibility</p:attrName>
                                        </p:attrNameLst>
                                      </p:cBhvr>
                                      <p:to>
                                        <p:strVal val="visible"/>
                                      </p:to>
                                    </p:set>
                                    <p:anim calcmode="lin" valueType="num">
                                      <p:cBhvr>
                                        <p:cTn id="7" dur="500" fill="hold"/>
                                        <p:tgtEl>
                                          <p:spTgt spid="397314"/>
                                        </p:tgtEl>
                                        <p:attrNameLst>
                                          <p:attrName>ppt_w</p:attrName>
                                        </p:attrNameLst>
                                      </p:cBhvr>
                                      <p:tavLst>
                                        <p:tav tm="0">
                                          <p:val>
                                            <p:fltVal val="0"/>
                                          </p:val>
                                        </p:tav>
                                        <p:tav tm="100000">
                                          <p:val>
                                            <p:strVal val="#ppt_w"/>
                                          </p:val>
                                        </p:tav>
                                      </p:tavLst>
                                    </p:anim>
                                    <p:anim calcmode="lin" valueType="num">
                                      <p:cBhvr>
                                        <p:cTn id="8" dur="500" fill="hold"/>
                                        <p:tgtEl>
                                          <p:spTgt spid="3973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slide(fromLeft)">
                                      <p:cBhvr>
                                        <p:cTn id="12" dur="500"/>
                                        <p:tgtEl>
                                          <p:spTgt spid="20">
                                            <p:txEl>
                                              <p:pRg st="0" end="0"/>
                                            </p:txEl>
                                          </p:spTgt>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0">
                                            <p:txEl>
                                              <p:pRg st="1" end="1"/>
                                            </p:txEl>
                                          </p:spTgt>
                                        </p:tgtEl>
                                        <p:attrNameLst>
                                          <p:attrName>style.visibility</p:attrName>
                                        </p:attrNameLst>
                                      </p:cBhvr>
                                      <p:to>
                                        <p:strVal val="visible"/>
                                      </p:to>
                                    </p:set>
                                    <p:animEffect transition="in" filter="slide(fromLeft)">
                                      <p:cBhvr>
                                        <p:cTn id="16" dur="500"/>
                                        <p:tgtEl>
                                          <p:spTgt spid="20">
                                            <p:txEl>
                                              <p:pRg st="1" end="1"/>
                                            </p:txEl>
                                          </p:spTgt>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slide(fromLeft)">
                                      <p:cBhvr>
                                        <p:cTn id="20" dur="500"/>
                                        <p:tgtEl>
                                          <p:spTgt spid="20">
                                            <p:txEl>
                                              <p:pRg st="2" end="2"/>
                                            </p:txEl>
                                          </p:spTgt>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20">
                                            <p:txEl>
                                              <p:pRg st="3" end="3"/>
                                            </p:txEl>
                                          </p:spTgt>
                                        </p:tgtEl>
                                        <p:attrNameLst>
                                          <p:attrName>style.visibility</p:attrName>
                                        </p:attrNameLst>
                                      </p:cBhvr>
                                      <p:to>
                                        <p:strVal val="visible"/>
                                      </p:to>
                                    </p:set>
                                    <p:animEffect transition="in" filter="slide(fromLeft)">
                                      <p:cBhvr>
                                        <p:cTn id="24" dur="500"/>
                                        <p:tgtEl>
                                          <p:spTgt spid="20">
                                            <p:txEl>
                                              <p:pRg st="3" end="3"/>
                                            </p:txEl>
                                          </p:spTgt>
                                        </p:tgtEl>
                                      </p:cBhvr>
                                    </p:animEffect>
                                  </p:childTnLst>
                                </p:cTn>
                              </p:par>
                            </p:childTnLst>
                          </p:cTn>
                        </p:par>
                        <p:par>
                          <p:cTn id="25" fill="hold">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heckerboard(across)">
                                      <p:cBhvr>
                                        <p:cTn id="28" dur="500"/>
                                        <p:tgtEl>
                                          <p:spTgt spid="24"/>
                                        </p:tgtEl>
                                      </p:cBhvr>
                                    </p:animEffect>
                                  </p:childTnLst>
                                </p:cTn>
                              </p:par>
                            </p:childTnLst>
                          </p:cTn>
                        </p:par>
                        <p:par>
                          <p:cTn id="29" fill="hold">
                            <p:stCondLst>
                              <p:cond delay="3000"/>
                            </p:stCondLst>
                            <p:childTnLst>
                              <p:par>
                                <p:cTn id="30" presetID="5" presetClass="entr" presetSubtype="1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checkerboard(across)">
                                      <p:cBhvr>
                                        <p:cTn id="32" dur="500"/>
                                        <p:tgtEl>
                                          <p:spTgt spid="33"/>
                                        </p:tgtEl>
                                      </p:cBhvr>
                                    </p:animEffect>
                                  </p:childTnLst>
                                </p:cTn>
                              </p:par>
                            </p:childTnLst>
                          </p:cTn>
                        </p:par>
                        <p:par>
                          <p:cTn id="33" fill="hold">
                            <p:stCondLst>
                              <p:cond delay="3500"/>
                            </p:stCondLst>
                            <p:childTnLst>
                              <p:par>
                                <p:cTn id="34" presetID="5" presetClass="entr" presetSubtype="1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heckerboard(across)">
                                      <p:cBhvr>
                                        <p:cTn id="36" dur="500"/>
                                        <p:tgtEl>
                                          <p:spTgt spid="34"/>
                                        </p:tgtEl>
                                      </p:cBhvr>
                                    </p:animEffect>
                                  </p:childTnLst>
                                </p:cTn>
                              </p:par>
                            </p:childTnLst>
                          </p:cTn>
                        </p:par>
                        <p:par>
                          <p:cTn id="37" fill="hold">
                            <p:stCondLst>
                              <p:cond delay="4000"/>
                            </p:stCondLst>
                            <p:childTnLst>
                              <p:par>
                                <p:cTn id="38" presetID="5" presetClass="entr" presetSubtype="1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heckerboard(across)">
                                      <p:cBhvr>
                                        <p:cTn id="40" dur="500"/>
                                        <p:tgtEl>
                                          <p:spTgt spid="21"/>
                                        </p:tgtEl>
                                      </p:cBhvr>
                                    </p:animEffect>
                                  </p:childTnLst>
                                </p:cTn>
                              </p:par>
                            </p:childTnLst>
                          </p:cTn>
                        </p:par>
                        <p:par>
                          <p:cTn id="41" fill="hold">
                            <p:stCondLst>
                              <p:cond delay="4500"/>
                            </p:stCondLst>
                            <p:childTnLst>
                              <p:par>
                                <p:cTn id="42" presetID="5"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33" grpId="0" animBg="1"/>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36</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Graph clustering experimentations</a:t>
              </a:r>
              <a:endParaRPr lang="en-US" sz="1600" b="1" dirty="0">
                <a:latin typeface="+mn-lt"/>
              </a:endParaRPr>
            </a:p>
          </p:txBody>
        </p:sp>
      </p:grpSp>
      <p:grpSp>
        <p:nvGrpSpPr>
          <p:cNvPr id="17" name="Group 20"/>
          <p:cNvGrpSpPr/>
          <p:nvPr/>
        </p:nvGrpSpPr>
        <p:grpSpPr>
          <a:xfrm>
            <a:off x="285720" y="1285860"/>
            <a:ext cx="8458240" cy="2286016"/>
            <a:chOff x="285720" y="1285860"/>
            <a:chExt cx="8458240" cy="2286016"/>
          </a:xfrm>
        </p:grpSpPr>
        <p:pic>
          <p:nvPicPr>
            <p:cNvPr id="18" name="Picture 17" descr="silhouette_letterLOW.PNG"/>
            <p:cNvPicPr>
              <a:picLocks noChangeAspect="1"/>
            </p:cNvPicPr>
            <p:nvPr/>
          </p:nvPicPr>
          <p:blipFill>
            <a:blip r:embed="rId3" cstate="print"/>
            <a:stretch>
              <a:fillRect/>
            </a:stretch>
          </p:blipFill>
          <p:spPr>
            <a:xfrm>
              <a:off x="285720" y="1316362"/>
              <a:ext cx="2743200" cy="1828800"/>
            </a:xfrm>
            <a:prstGeom prst="rect">
              <a:avLst/>
            </a:prstGeom>
          </p:spPr>
        </p:pic>
        <p:sp>
          <p:nvSpPr>
            <p:cNvPr id="19" name="Rectangle 13"/>
            <p:cNvSpPr>
              <a:spLocks noChangeArrowheads="1"/>
            </p:cNvSpPr>
            <p:nvPr/>
          </p:nvSpPr>
          <p:spPr bwMode="auto">
            <a:xfrm>
              <a:off x="714348" y="3202544"/>
              <a:ext cx="7286676" cy="369332"/>
            </a:xfrm>
            <a:prstGeom prst="rect">
              <a:avLst/>
            </a:prstGeom>
            <a:noFill/>
            <a:ln w="9525">
              <a:noFill/>
              <a:miter lim="800000"/>
              <a:headEnd/>
              <a:tailEnd/>
            </a:ln>
          </p:spPr>
          <p:txBody>
            <a:bodyPr wrap="square" anchor="ctr">
              <a:spAutoFit/>
            </a:bodyPr>
            <a:lstStyle/>
            <a:p>
              <a:pPr marL="548640" lvl="1" algn="ctr">
                <a:lnSpc>
                  <a:spcPct val="150000"/>
                </a:lnSpc>
              </a:pPr>
              <a:r>
                <a:rPr lang="en-US" sz="1200" dirty="0" smtClean="0">
                  <a:latin typeface="Verdana" pitchFamily="34" charset="0"/>
                </a:rPr>
                <a:t>Letter-LOW, Letter-MED and Letter-HIGH</a:t>
              </a:r>
            </a:p>
          </p:txBody>
        </p:sp>
        <p:pic>
          <p:nvPicPr>
            <p:cNvPr id="23" name="Picture 22" descr="silhouette_letterMED.PNG"/>
            <p:cNvPicPr>
              <a:picLocks noChangeAspect="1"/>
            </p:cNvPicPr>
            <p:nvPr/>
          </p:nvPicPr>
          <p:blipFill>
            <a:blip r:embed="rId4" cstate="print"/>
            <a:stretch>
              <a:fillRect/>
            </a:stretch>
          </p:blipFill>
          <p:spPr>
            <a:xfrm>
              <a:off x="3214678" y="1285860"/>
              <a:ext cx="2743200" cy="1889805"/>
            </a:xfrm>
            <a:prstGeom prst="rect">
              <a:avLst/>
            </a:prstGeom>
          </p:spPr>
        </p:pic>
        <p:pic>
          <p:nvPicPr>
            <p:cNvPr id="25" name="Picture 24" descr="silhouette_letterHIGH.PNG"/>
            <p:cNvPicPr>
              <a:picLocks noChangeAspect="1"/>
            </p:cNvPicPr>
            <p:nvPr/>
          </p:nvPicPr>
          <p:blipFill>
            <a:blip r:embed="rId5" cstate="print"/>
            <a:stretch>
              <a:fillRect/>
            </a:stretch>
          </p:blipFill>
          <p:spPr>
            <a:xfrm>
              <a:off x="6000760" y="1313205"/>
              <a:ext cx="2743200" cy="1835115"/>
            </a:xfrm>
            <a:prstGeom prst="rect">
              <a:avLst/>
            </a:prstGeom>
          </p:spPr>
        </p:pic>
      </p:grpSp>
      <p:grpSp>
        <p:nvGrpSpPr>
          <p:cNvPr id="26" name="Group 25"/>
          <p:cNvGrpSpPr/>
          <p:nvPr/>
        </p:nvGrpSpPr>
        <p:grpSpPr>
          <a:xfrm>
            <a:off x="299225" y="3789040"/>
            <a:ext cx="8458240" cy="2298158"/>
            <a:chOff x="357158" y="3714752"/>
            <a:chExt cx="8458240" cy="2298158"/>
          </a:xfrm>
        </p:grpSpPr>
        <p:pic>
          <p:nvPicPr>
            <p:cNvPr id="27" name="Picture 26" descr="silhouette_grec.PNG"/>
            <p:cNvPicPr>
              <a:picLocks noChangeAspect="1"/>
            </p:cNvPicPr>
            <p:nvPr/>
          </p:nvPicPr>
          <p:blipFill>
            <a:blip r:embed="rId6" cstate="print"/>
            <a:stretch>
              <a:fillRect/>
            </a:stretch>
          </p:blipFill>
          <p:spPr>
            <a:xfrm>
              <a:off x="357158" y="3714752"/>
              <a:ext cx="2743200" cy="1846930"/>
            </a:xfrm>
            <a:prstGeom prst="rect">
              <a:avLst/>
            </a:prstGeom>
          </p:spPr>
        </p:pic>
        <p:pic>
          <p:nvPicPr>
            <p:cNvPr id="28" name="Picture 27" descr="silhouette_fingerprint.PNG"/>
            <p:cNvPicPr>
              <a:picLocks noChangeAspect="1"/>
            </p:cNvPicPr>
            <p:nvPr/>
          </p:nvPicPr>
          <p:blipFill>
            <a:blip r:embed="rId7" cstate="print"/>
            <a:stretch>
              <a:fillRect/>
            </a:stretch>
          </p:blipFill>
          <p:spPr>
            <a:xfrm>
              <a:off x="3286116" y="3714752"/>
              <a:ext cx="2743200" cy="1881120"/>
            </a:xfrm>
            <a:prstGeom prst="rect">
              <a:avLst/>
            </a:prstGeom>
          </p:spPr>
        </p:pic>
        <p:pic>
          <p:nvPicPr>
            <p:cNvPr id="29" name="Picture 28" descr="silhouette_mutagenicity.PNG"/>
            <p:cNvPicPr>
              <a:picLocks noChangeAspect="1"/>
            </p:cNvPicPr>
            <p:nvPr/>
          </p:nvPicPr>
          <p:blipFill>
            <a:blip r:embed="rId8" cstate="print"/>
            <a:stretch>
              <a:fillRect/>
            </a:stretch>
          </p:blipFill>
          <p:spPr>
            <a:xfrm>
              <a:off x="6072198" y="3714752"/>
              <a:ext cx="2743200" cy="1832762"/>
            </a:xfrm>
            <a:prstGeom prst="rect">
              <a:avLst/>
            </a:prstGeom>
          </p:spPr>
        </p:pic>
        <p:sp>
          <p:nvSpPr>
            <p:cNvPr id="30" name="Rectangle 13"/>
            <p:cNvSpPr>
              <a:spLocks noChangeArrowheads="1"/>
            </p:cNvSpPr>
            <p:nvPr/>
          </p:nvSpPr>
          <p:spPr bwMode="auto">
            <a:xfrm>
              <a:off x="866748" y="5643578"/>
              <a:ext cx="7286676" cy="369332"/>
            </a:xfrm>
            <a:prstGeom prst="rect">
              <a:avLst/>
            </a:prstGeom>
            <a:noFill/>
            <a:ln w="9525">
              <a:noFill/>
              <a:miter lim="800000"/>
              <a:headEnd/>
              <a:tailEnd/>
            </a:ln>
          </p:spPr>
          <p:txBody>
            <a:bodyPr wrap="square" anchor="ctr">
              <a:spAutoFit/>
            </a:bodyPr>
            <a:lstStyle/>
            <a:p>
              <a:pPr marL="548640" lvl="1" algn="ctr">
                <a:lnSpc>
                  <a:spcPct val="150000"/>
                </a:lnSpc>
              </a:pPr>
              <a:r>
                <a:rPr lang="en-US" sz="1200" dirty="0" smtClean="0">
                  <a:latin typeface="Verdana" pitchFamily="34" charset="0"/>
                </a:rPr>
                <a:t>GREC, Fingerprint and Mutagenicity</a:t>
              </a:r>
            </a:p>
          </p:txBody>
        </p:sp>
      </p:grpSp>
      <p:sp>
        <p:nvSpPr>
          <p:cNvPr id="31" name="Rectangle 13"/>
          <p:cNvSpPr>
            <a:spLocks noChangeArrowheads="1"/>
          </p:cNvSpPr>
          <p:nvPr/>
        </p:nvSpPr>
        <p:spPr bwMode="auto">
          <a:xfrm>
            <a:off x="71500" y="6196376"/>
            <a:ext cx="8858312" cy="584775"/>
          </a:xfrm>
          <a:prstGeom prst="rect">
            <a:avLst/>
          </a:prstGeom>
          <a:noFill/>
          <a:ln w="9525">
            <a:noFill/>
            <a:miter lim="800000"/>
            <a:headEnd/>
            <a:tailEnd/>
          </a:ln>
        </p:spPr>
        <p:txBody>
          <a:bodyPr wrap="square" anchor="ctr">
            <a:spAutoFit/>
          </a:bodyPr>
          <a:lstStyle/>
          <a:p>
            <a:pPr marL="468000" indent="-457200">
              <a:buFont typeface="Wingdings" pitchFamily="2" charset="2"/>
              <a:buChar char="§"/>
            </a:pPr>
            <a:r>
              <a:rPr lang="en-US" sz="1600" dirty="0" smtClean="0">
                <a:latin typeface="+mn-lt"/>
              </a:rPr>
              <a:t>The average Silhouette width ranges between [-1, 1]. The closer it is to 1, the better the is the clustering quality.</a:t>
            </a:r>
          </a:p>
        </p:txBody>
      </p:sp>
      <p:sp>
        <p:nvSpPr>
          <p:cNvPr id="32" name="TextBox 31"/>
          <p:cNvSpPr txBox="1"/>
          <p:nvPr/>
        </p:nvSpPr>
        <p:spPr>
          <a:xfrm>
            <a:off x="1853542" y="2853516"/>
            <a:ext cx="184731" cy="215444"/>
          </a:xfrm>
          <a:prstGeom prst="rect">
            <a:avLst/>
          </a:prstGeom>
          <a:solidFill>
            <a:srgbClr val="00B050">
              <a:alpha val="30000"/>
            </a:srgbClr>
          </a:solidFill>
        </p:spPr>
        <p:txBody>
          <a:bodyPr wrap="none" rtlCol="0">
            <a:spAutoFit/>
          </a:bodyPr>
          <a:lstStyle/>
          <a:p>
            <a:endParaRPr lang="fr-FR" sz="800" b="1" dirty="0" smtClean="0">
              <a:latin typeface="+mn-lt"/>
            </a:endParaRPr>
          </a:p>
        </p:txBody>
      </p:sp>
      <p:sp>
        <p:nvSpPr>
          <p:cNvPr id="35" name="TextBox 34"/>
          <p:cNvSpPr txBox="1"/>
          <p:nvPr/>
        </p:nvSpPr>
        <p:spPr>
          <a:xfrm>
            <a:off x="4823872" y="2834410"/>
            <a:ext cx="184731" cy="215444"/>
          </a:xfrm>
          <a:prstGeom prst="rect">
            <a:avLst/>
          </a:prstGeom>
          <a:solidFill>
            <a:srgbClr val="00B050">
              <a:alpha val="30000"/>
            </a:srgbClr>
          </a:solidFill>
        </p:spPr>
        <p:txBody>
          <a:bodyPr wrap="none" rtlCol="0">
            <a:spAutoFit/>
          </a:bodyPr>
          <a:lstStyle/>
          <a:p>
            <a:endParaRPr lang="fr-FR" sz="800" b="1" dirty="0" smtClean="0">
              <a:latin typeface="+mn-lt"/>
            </a:endParaRPr>
          </a:p>
        </p:txBody>
      </p:sp>
      <p:sp>
        <p:nvSpPr>
          <p:cNvPr id="36" name="TextBox 35"/>
          <p:cNvSpPr txBox="1"/>
          <p:nvPr/>
        </p:nvSpPr>
        <p:spPr>
          <a:xfrm>
            <a:off x="7627629" y="2862985"/>
            <a:ext cx="184731" cy="215444"/>
          </a:xfrm>
          <a:prstGeom prst="rect">
            <a:avLst/>
          </a:prstGeom>
          <a:solidFill>
            <a:srgbClr val="00B050">
              <a:alpha val="30000"/>
            </a:srgbClr>
          </a:solidFill>
        </p:spPr>
        <p:txBody>
          <a:bodyPr wrap="none" rtlCol="0">
            <a:spAutoFit/>
          </a:bodyPr>
          <a:lstStyle/>
          <a:p>
            <a:endParaRPr lang="fr-FR" sz="800" b="1" dirty="0" smtClean="0">
              <a:latin typeface="+mn-lt"/>
            </a:endParaRPr>
          </a:p>
        </p:txBody>
      </p:sp>
      <p:sp>
        <p:nvSpPr>
          <p:cNvPr id="37" name="TextBox 36"/>
          <p:cNvSpPr txBox="1"/>
          <p:nvPr/>
        </p:nvSpPr>
        <p:spPr>
          <a:xfrm>
            <a:off x="2560175" y="5342182"/>
            <a:ext cx="184731" cy="215444"/>
          </a:xfrm>
          <a:prstGeom prst="rect">
            <a:avLst/>
          </a:prstGeom>
          <a:solidFill>
            <a:srgbClr val="00B050">
              <a:alpha val="30000"/>
            </a:srgbClr>
          </a:solidFill>
        </p:spPr>
        <p:txBody>
          <a:bodyPr wrap="none" rtlCol="0">
            <a:spAutoFit/>
          </a:bodyPr>
          <a:lstStyle/>
          <a:p>
            <a:endParaRPr lang="fr-FR" sz="800" b="1" dirty="0" smtClean="0">
              <a:latin typeface="+mn-lt"/>
            </a:endParaRPr>
          </a:p>
        </p:txBody>
      </p:sp>
      <p:sp>
        <p:nvSpPr>
          <p:cNvPr id="38" name="TextBox 37"/>
          <p:cNvSpPr txBox="1"/>
          <p:nvPr/>
        </p:nvSpPr>
        <p:spPr>
          <a:xfrm>
            <a:off x="3653789" y="5383265"/>
            <a:ext cx="184731" cy="215444"/>
          </a:xfrm>
          <a:prstGeom prst="rect">
            <a:avLst/>
          </a:prstGeom>
          <a:solidFill>
            <a:srgbClr val="00B050">
              <a:alpha val="30000"/>
            </a:srgbClr>
          </a:solidFill>
        </p:spPr>
        <p:txBody>
          <a:bodyPr wrap="none" rtlCol="0">
            <a:spAutoFit/>
          </a:bodyPr>
          <a:lstStyle/>
          <a:p>
            <a:endParaRPr lang="fr-FR" sz="800" b="1" dirty="0" smtClean="0">
              <a:latin typeface="+mn-lt"/>
            </a:endParaRPr>
          </a:p>
        </p:txBody>
      </p:sp>
      <p:sp>
        <p:nvSpPr>
          <p:cNvPr id="39" name="TextBox 38"/>
          <p:cNvSpPr txBox="1"/>
          <p:nvPr/>
        </p:nvSpPr>
        <p:spPr>
          <a:xfrm>
            <a:off x="6237185" y="5341299"/>
            <a:ext cx="184731" cy="215444"/>
          </a:xfrm>
          <a:prstGeom prst="rect">
            <a:avLst/>
          </a:prstGeom>
          <a:solidFill>
            <a:srgbClr val="00B050">
              <a:alpha val="30000"/>
            </a:srgbClr>
          </a:solidFill>
        </p:spPr>
        <p:txBody>
          <a:bodyPr wrap="none" rtlCol="0">
            <a:spAutoFit/>
          </a:bodyPr>
          <a:lstStyle/>
          <a:p>
            <a:endParaRPr lang="fr-FR" sz="800" b="1" dirty="0" smtClean="0">
              <a:latin typeface="+mn-lt"/>
            </a:endParaRPr>
          </a:p>
        </p:txBody>
      </p:sp>
      <p:sp>
        <p:nvSpPr>
          <p:cNvPr id="41" name="TextBox 40"/>
          <p:cNvSpPr txBox="1"/>
          <p:nvPr/>
        </p:nvSpPr>
        <p:spPr>
          <a:xfrm>
            <a:off x="8302737" y="115470"/>
            <a:ext cx="809837" cy="338554"/>
          </a:xfrm>
          <a:prstGeom prst="rect">
            <a:avLst/>
          </a:prstGeom>
          <a:noFill/>
        </p:spPr>
        <p:txBody>
          <a:bodyPr wrap="none" rtlCol="0">
            <a:spAutoFit/>
          </a:bodyPr>
          <a:lstStyle/>
          <a:p>
            <a:r>
              <a:rPr lang="fr-FR" sz="1600" b="1" dirty="0" smtClean="0">
                <a:solidFill>
                  <a:schemeClr val="bg1">
                    <a:lumMod val="75000"/>
                  </a:schemeClr>
                </a:solidFill>
              </a:rPr>
              <a:t>o </a:t>
            </a:r>
            <a:r>
              <a:rPr lang="fr-FR" sz="1600" b="1" dirty="0" smtClean="0">
                <a:solidFill>
                  <a:schemeClr val="bg1"/>
                </a:solidFill>
                <a:latin typeface="+mn-lt"/>
              </a:rPr>
              <a:t>o</a:t>
            </a:r>
            <a:r>
              <a:rPr lang="fr-FR" sz="1400" b="1" dirty="0" smtClean="0">
                <a:solidFill>
                  <a:schemeClr val="bg1">
                    <a:lumMod val="75000"/>
                  </a:schemeClr>
                </a:solidFill>
                <a:latin typeface="+mn-lt"/>
              </a:rPr>
              <a:t>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heckerboard(across)">
                                      <p:cBhvr>
                                        <p:cTn id="11" dur="500"/>
                                        <p:tgtEl>
                                          <p:spTgt spid="3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checkerboard(across)">
                                      <p:cBhvr>
                                        <p:cTn id="15" dur="500"/>
                                        <p:tgtEl>
                                          <p:spTgt spid="36"/>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heckerboard(across)">
                                      <p:cBhvr>
                                        <p:cTn id="19" dur="500"/>
                                        <p:tgtEl>
                                          <p:spTgt spid="37"/>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checkerboard(across)">
                                      <p:cBhvr>
                                        <p:cTn id="23" dur="500"/>
                                        <p:tgtEl>
                                          <p:spTgt spid="38"/>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heckerboard(across)">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P spid="37" grpId="0" animBg="1"/>
      <p:bldP spid="38" grpId="0" animBg="1"/>
      <p:bldP spid="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37</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Time complexity of FMGE</a:t>
              </a:r>
              <a:endParaRPr lang="en-US" sz="1600" b="1" dirty="0">
                <a:latin typeface="+mn-lt"/>
              </a:endParaRPr>
            </a:p>
          </p:txBody>
        </p:sp>
      </p:grpSp>
      <p:pic>
        <p:nvPicPr>
          <p:cNvPr id="399362" name="Picture 2"/>
          <p:cNvPicPr>
            <a:picLocks noChangeAspect="1" noChangeArrowheads="1"/>
          </p:cNvPicPr>
          <p:nvPr/>
        </p:nvPicPr>
        <p:blipFill>
          <a:blip r:embed="rId3" cstate="print"/>
          <a:srcRect/>
          <a:stretch>
            <a:fillRect/>
          </a:stretch>
        </p:blipFill>
        <p:spPr bwMode="auto">
          <a:xfrm>
            <a:off x="1692000" y="1268761"/>
            <a:ext cx="5760000" cy="3760761"/>
          </a:xfrm>
          <a:prstGeom prst="rect">
            <a:avLst/>
          </a:prstGeom>
          <a:noFill/>
          <a:ln w="9525">
            <a:noFill/>
            <a:miter lim="800000"/>
            <a:headEnd/>
            <a:tailEnd/>
          </a:ln>
        </p:spPr>
      </p:pic>
      <p:sp>
        <p:nvSpPr>
          <p:cNvPr id="33" name="Rectangle 32"/>
          <p:cNvSpPr>
            <a:spLocks noChangeArrowheads="1"/>
          </p:cNvSpPr>
          <p:nvPr/>
        </p:nvSpPr>
        <p:spPr bwMode="auto">
          <a:xfrm>
            <a:off x="478518" y="5099700"/>
            <a:ext cx="8143932" cy="1569660"/>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1600" dirty="0" smtClean="0">
                <a:latin typeface="+mn-lt"/>
              </a:rPr>
              <a:t>Unsupervised learning phase is performed off-line and is linear to:</a:t>
            </a:r>
          </a:p>
          <a:p>
            <a:pPr marL="1463040" lvl="3" indent="-457200">
              <a:lnSpc>
                <a:spcPct val="150000"/>
              </a:lnSpc>
              <a:buFont typeface="Wingdings" pitchFamily="2" charset="2"/>
              <a:buChar char="ü"/>
            </a:pPr>
            <a:r>
              <a:rPr lang="en-US" sz="1600" dirty="0" smtClean="0">
                <a:latin typeface="+mn-lt"/>
              </a:rPr>
              <a:t>Number of node and edge attributes</a:t>
            </a:r>
          </a:p>
          <a:p>
            <a:pPr marL="1463040" lvl="3" indent="-457200">
              <a:lnSpc>
                <a:spcPct val="150000"/>
              </a:lnSpc>
              <a:buFont typeface="Wingdings" pitchFamily="2" charset="2"/>
              <a:buChar char="ü"/>
            </a:pPr>
            <a:r>
              <a:rPr lang="en-US" sz="1600" dirty="0" smtClean="0">
                <a:latin typeface="+mn-lt"/>
              </a:rPr>
              <a:t>Size of graphs</a:t>
            </a:r>
          </a:p>
          <a:p>
            <a:pPr marL="548640" lvl="1" indent="-457200">
              <a:lnSpc>
                <a:spcPct val="150000"/>
              </a:lnSpc>
              <a:buFont typeface="Wingdings" pitchFamily="2" charset="2"/>
              <a:buChar char="§"/>
            </a:pPr>
            <a:r>
              <a:rPr lang="en-US" sz="1600" dirty="0" smtClean="0">
                <a:latin typeface="+mn-lt"/>
              </a:rPr>
              <a:t>Graph embedding phase is performed on-line</a:t>
            </a:r>
          </a:p>
        </p:txBody>
      </p:sp>
      <p:sp>
        <p:nvSpPr>
          <p:cNvPr id="40" name="TextBox 39"/>
          <p:cNvSpPr txBox="1"/>
          <p:nvPr/>
        </p:nvSpPr>
        <p:spPr>
          <a:xfrm>
            <a:off x="8302737" y="115470"/>
            <a:ext cx="809837" cy="338554"/>
          </a:xfrm>
          <a:prstGeom prst="rect">
            <a:avLst/>
          </a:prstGeom>
          <a:noFill/>
        </p:spPr>
        <p:txBody>
          <a:bodyPr wrap="none" rtlCol="0">
            <a:spAutoFit/>
          </a:bodyPr>
          <a:lstStyle/>
          <a:p>
            <a:r>
              <a:rPr lang="fr-FR" sz="1600" b="1" dirty="0" smtClean="0">
                <a:solidFill>
                  <a:schemeClr val="bg1">
                    <a:lumMod val="75000"/>
                  </a:schemeClr>
                </a:solidFill>
              </a:rPr>
              <a:t>o </a:t>
            </a:r>
            <a:r>
              <a:rPr lang="fr-FR" sz="1600" b="1" dirty="0" smtClean="0">
                <a:solidFill>
                  <a:schemeClr val="bg1"/>
                </a:solidFill>
                <a:latin typeface="+mn-lt"/>
              </a:rPr>
              <a:t>o</a:t>
            </a:r>
            <a:r>
              <a:rPr lang="fr-FR" sz="1400" b="1" dirty="0" smtClean="0">
                <a:solidFill>
                  <a:schemeClr val="bg1">
                    <a:lumMod val="75000"/>
                  </a:schemeClr>
                </a:solidFill>
                <a:latin typeface="+mn-lt"/>
              </a:rPr>
              <a:t> o 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99362"/>
                                        </p:tgtEl>
                                        <p:attrNameLst>
                                          <p:attrName>style.visibility</p:attrName>
                                        </p:attrNameLst>
                                      </p:cBhvr>
                                      <p:to>
                                        <p:strVal val="visible"/>
                                      </p:to>
                                    </p:set>
                                    <p:anim calcmode="lin" valueType="num">
                                      <p:cBhvr>
                                        <p:cTn id="7" dur="500" fill="hold"/>
                                        <p:tgtEl>
                                          <p:spTgt spid="399362"/>
                                        </p:tgtEl>
                                        <p:attrNameLst>
                                          <p:attrName>ppt_w</p:attrName>
                                        </p:attrNameLst>
                                      </p:cBhvr>
                                      <p:tavLst>
                                        <p:tav tm="0">
                                          <p:val>
                                            <p:fltVal val="0"/>
                                          </p:val>
                                        </p:tav>
                                        <p:tav tm="100000">
                                          <p:val>
                                            <p:strVal val="#ppt_w"/>
                                          </p:val>
                                        </p:tav>
                                      </p:tavLst>
                                    </p:anim>
                                    <p:anim calcmode="lin" valueType="num">
                                      <p:cBhvr>
                                        <p:cTn id="8" dur="500" fill="hold"/>
                                        <p:tgtEl>
                                          <p:spTgt spid="3993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slide(fromLeft)">
                                      <p:cBhvr>
                                        <p:cTn id="12" dur="500"/>
                                        <p:tgtEl>
                                          <p:spTgt spid="33">
                                            <p:txEl>
                                              <p:pRg st="0" end="0"/>
                                            </p:txEl>
                                          </p:spTgt>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33">
                                            <p:txEl>
                                              <p:pRg st="1" end="1"/>
                                            </p:txEl>
                                          </p:spTgt>
                                        </p:tgtEl>
                                        <p:attrNameLst>
                                          <p:attrName>style.visibility</p:attrName>
                                        </p:attrNameLst>
                                      </p:cBhvr>
                                      <p:to>
                                        <p:strVal val="visible"/>
                                      </p:to>
                                    </p:set>
                                    <p:animEffect transition="in" filter="slide(fromLeft)">
                                      <p:cBhvr>
                                        <p:cTn id="16" dur="500"/>
                                        <p:tgtEl>
                                          <p:spTgt spid="33">
                                            <p:txEl>
                                              <p:pRg st="1" end="1"/>
                                            </p:txEl>
                                          </p:spTgt>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33">
                                            <p:txEl>
                                              <p:pRg st="2" end="2"/>
                                            </p:txEl>
                                          </p:spTgt>
                                        </p:tgtEl>
                                        <p:attrNameLst>
                                          <p:attrName>style.visibility</p:attrName>
                                        </p:attrNameLst>
                                      </p:cBhvr>
                                      <p:to>
                                        <p:strVal val="visible"/>
                                      </p:to>
                                    </p:set>
                                    <p:animEffect transition="in" filter="slide(fromLeft)">
                                      <p:cBhvr>
                                        <p:cTn id="20" dur="500"/>
                                        <p:tgtEl>
                                          <p:spTgt spid="33">
                                            <p:txEl>
                                              <p:pRg st="2" end="2"/>
                                            </p:txEl>
                                          </p:spTgt>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3">
                                            <p:txEl>
                                              <p:pRg st="3" end="3"/>
                                            </p:txEl>
                                          </p:spTgt>
                                        </p:tgtEl>
                                        <p:attrNameLst>
                                          <p:attrName>style.visibility</p:attrName>
                                        </p:attrNameLst>
                                      </p:cBhvr>
                                      <p:to>
                                        <p:strVal val="visible"/>
                                      </p:to>
                                    </p:set>
                                    <p:animEffect transition="in" filter="slide(fromLeft)">
                                      <p:cBhvr>
                                        <p:cTn id="24" dur="5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38</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Application to symbol recognition</a:t>
              </a:r>
              <a:endParaRPr lang="en-US" sz="1600" b="1" dirty="0">
                <a:latin typeface="+mn-lt"/>
              </a:endParaRPr>
            </a:p>
          </p:txBody>
        </p:sp>
      </p:grpSp>
      <p:sp>
        <p:nvSpPr>
          <p:cNvPr id="14" name="Rectangle 13"/>
          <p:cNvSpPr>
            <a:spLocks noChangeArrowheads="1"/>
          </p:cNvSpPr>
          <p:nvPr/>
        </p:nvSpPr>
        <p:spPr bwMode="auto">
          <a:xfrm>
            <a:off x="462917" y="1403775"/>
            <a:ext cx="8249543" cy="785343"/>
          </a:xfrm>
          <a:prstGeom prst="rect">
            <a:avLst/>
          </a:prstGeom>
          <a:noFill/>
          <a:ln w="9525">
            <a:noFill/>
            <a:miter lim="800000"/>
            <a:headEnd/>
            <a:tailEnd/>
          </a:ln>
        </p:spPr>
        <p:txBody>
          <a:bodyPr wrap="square">
            <a:spAutoFit/>
          </a:bodyPr>
          <a:lstStyle/>
          <a:p>
            <a:pPr marL="342900" indent="-342900">
              <a:lnSpc>
                <a:spcPct val="150000"/>
              </a:lnSpc>
              <a:buFont typeface="Wingdings" pitchFamily="2" charset="2"/>
              <a:buChar char="§"/>
            </a:pPr>
            <a:r>
              <a:rPr lang="en-US" sz="1600" dirty="0">
                <a:latin typeface="+mn-lt"/>
              </a:rPr>
              <a:t>2D linear model symbols from GREC </a:t>
            </a:r>
            <a:r>
              <a:rPr lang="en-US" sz="1600" dirty="0" smtClean="0">
                <a:latin typeface="+mn-lt"/>
              </a:rPr>
              <a:t>databases</a:t>
            </a:r>
          </a:p>
          <a:p>
            <a:pPr marL="342900" indent="-342900">
              <a:lnSpc>
                <a:spcPct val="150000"/>
              </a:lnSpc>
              <a:buFont typeface="Wingdings" pitchFamily="2" charset="2"/>
              <a:buChar char="§"/>
            </a:pPr>
            <a:r>
              <a:rPr lang="en-US" sz="1600" dirty="0" smtClean="0">
                <a:latin typeface="+mn-lt"/>
              </a:rPr>
              <a:t>Learning </a:t>
            </a:r>
            <a:r>
              <a:rPr lang="en-US" sz="1600" dirty="0">
                <a:latin typeface="+mn-lt"/>
              </a:rPr>
              <a:t>on clean symbols and testing against noisy and deformed symbols</a:t>
            </a:r>
          </a:p>
        </p:txBody>
      </p:sp>
      <p:pic>
        <p:nvPicPr>
          <p:cNvPr id="15" name="Picture 1"/>
          <p:cNvPicPr>
            <a:picLocks noChangeAspect="1" noChangeArrowheads="1"/>
          </p:cNvPicPr>
          <p:nvPr/>
        </p:nvPicPr>
        <p:blipFill>
          <a:blip r:embed="rId3" cstate="print"/>
          <a:srcRect/>
          <a:stretch>
            <a:fillRect/>
          </a:stretch>
        </p:blipFill>
        <p:spPr bwMode="auto">
          <a:xfrm>
            <a:off x="521550" y="5552785"/>
            <a:ext cx="3876675" cy="1057275"/>
          </a:xfrm>
          <a:prstGeom prst="rect">
            <a:avLst/>
          </a:prstGeom>
          <a:noFill/>
          <a:ln w="9525">
            <a:noFill/>
            <a:miter lim="800000"/>
            <a:headEnd/>
            <a:tailEnd/>
          </a:ln>
          <a:effectLst/>
        </p:spPr>
      </p:pic>
      <p:pic>
        <p:nvPicPr>
          <p:cNvPr id="16" name="Picture 2"/>
          <p:cNvPicPr>
            <a:picLocks noChangeAspect="1" noChangeArrowheads="1"/>
          </p:cNvPicPr>
          <p:nvPr/>
        </p:nvPicPr>
        <p:blipFill>
          <a:blip r:embed="rId4" cstate="print"/>
          <a:srcRect/>
          <a:stretch>
            <a:fillRect/>
          </a:stretch>
        </p:blipFill>
        <p:spPr bwMode="auto">
          <a:xfrm>
            <a:off x="6012742" y="5576605"/>
            <a:ext cx="2600325" cy="1047750"/>
          </a:xfrm>
          <a:prstGeom prst="rect">
            <a:avLst/>
          </a:prstGeom>
          <a:noFill/>
          <a:ln w="9525">
            <a:noFill/>
            <a:miter lim="800000"/>
            <a:headEnd/>
            <a:tailEnd/>
          </a:ln>
          <a:effectLst/>
        </p:spPr>
      </p:pic>
      <p:pic>
        <p:nvPicPr>
          <p:cNvPr id="401412" name="Picture 4"/>
          <p:cNvPicPr>
            <a:picLocks noChangeAspect="1" noChangeArrowheads="1"/>
          </p:cNvPicPr>
          <p:nvPr/>
        </p:nvPicPr>
        <p:blipFill>
          <a:blip r:embed="rId5" cstate="print"/>
          <a:srcRect/>
          <a:stretch>
            <a:fillRect/>
          </a:stretch>
        </p:blipFill>
        <p:spPr bwMode="auto">
          <a:xfrm>
            <a:off x="432000" y="2395058"/>
            <a:ext cx="8280000" cy="2834142"/>
          </a:xfrm>
          <a:prstGeom prst="rect">
            <a:avLst/>
          </a:prstGeom>
          <a:noFill/>
          <a:ln w="9525">
            <a:noFill/>
            <a:miter lim="800000"/>
            <a:headEnd/>
            <a:tailEnd/>
          </a:ln>
        </p:spPr>
      </p:pic>
      <p:sp>
        <p:nvSpPr>
          <p:cNvPr id="23" name="TextBox 22"/>
          <p:cNvSpPr txBox="1"/>
          <p:nvPr/>
        </p:nvSpPr>
        <p:spPr>
          <a:xfrm>
            <a:off x="8302737" y="115470"/>
            <a:ext cx="809837" cy="338554"/>
          </a:xfrm>
          <a:prstGeom prst="rect">
            <a:avLst/>
          </a:prstGeom>
          <a:noFill/>
        </p:spPr>
        <p:txBody>
          <a:bodyPr wrap="none" rtlCol="0">
            <a:spAutoFit/>
          </a:bodyPr>
          <a:lstStyle/>
          <a:p>
            <a:r>
              <a:rPr lang="fr-FR" sz="1600" b="1" dirty="0" smtClean="0">
                <a:solidFill>
                  <a:schemeClr val="bg1">
                    <a:lumMod val="75000"/>
                  </a:schemeClr>
                </a:solidFill>
              </a:rPr>
              <a:t>o </a:t>
            </a:r>
            <a:r>
              <a:rPr lang="fr-FR" sz="1400" b="1" dirty="0" smtClean="0">
                <a:solidFill>
                  <a:schemeClr val="bg1">
                    <a:lumMod val="75000"/>
                  </a:schemeClr>
                </a:solidFill>
                <a:latin typeface="+mn-lt"/>
              </a:rPr>
              <a:t>o </a:t>
            </a:r>
            <a:r>
              <a:rPr lang="fr-FR" sz="1600" b="1" dirty="0" smtClean="0">
                <a:solidFill>
                  <a:schemeClr val="bg1"/>
                </a:solidFill>
                <a:latin typeface="+mn-lt"/>
              </a:rPr>
              <a:t>o</a:t>
            </a:r>
            <a:r>
              <a:rPr lang="fr-FR" sz="1200" b="1" dirty="0" smtClean="0">
                <a:solidFill>
                  <a:schemeClr val="bg1">
                    <a:lumMod val="75000"/>
                  </a:schemeClr>
                </a:solidFill>
              </a:rPr>
              <a:t> </a:t>
            </a:r>
            <a:r>
              <a:rPr lang="fr-FR" sz="1400" b="1" dirty="0" smtClean="0">
                <a:solidFill>
                  <a:schemeClr val="bg1">
                    <a:lumMod val="75000"/>
                  </a:schemeClr>
                </a:solidFill>
                <a:latin typeface="+mn-lt"/>
              </a:rPr>
              <a: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lide(fromLeft)">
                                      <p:cBhvr>
                                        <p:cTn id="7" dur="500"/>
                                        <p:tgtEl>
                                          <p:spTgt spid="14">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slide(fromLeft)">
                                      <p:cBhvr>
                                        <p:cTn id="11" dur="500"/>
                                        <p:tgtEl>
                                          <p:spTgt spid="14">
                                            <p:txEl>
                                              <p:pRg st="1" end="1"/>
                                            </p:txEl>
                                          </p:spTgt>
                                        </p:tgtEl>
                                      </p:cBhvr>
                                    </p:animEffect>
                                  </p:childTnLst>
                                </p:cTn>
                              </p:par>
                            </p:childTnLst>
                          </p:cTn>
                        </p:par>
                        <p:par>
                          <p:cTn id="12" fill="hold">
                            <p:stCondLst>
                              <p:cond delay="1000"/>
                            </p:stCondLst>
                            <p:childTnLst>
                              <p:par>
                                <p:cTn id="13" presetID="5" presetClass="entr" presetSubtype="5"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down)">
                                      <p:cBhvr>
                                        <p:cTn id="15" dur="500"/>
                                        <p:tgtEl>
                                          <p:spTgt spid="15"/>
                                        </p:tgtEl>
                                      </p:cBhvr>
                                    </p:animEffect>
                                  </p:childTnLst>
                                </p:cTn>
                              </p:par>
                            </p:childTnLst>
                          </p:cTn>
                        </p:par>
                        <p:par>
                          <p:cTn id="16" fill="hold">
                            <p:stCondLst>
                              <p:cond delay="1500"/>
                            </p:stCondLst>
                            <p:childTnLst>
                              <p:par>
                                <p:cTn id="17" presetID="5" presetClass="entr" presetSubtype="5"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down)">
                                      <p:cBhvr>
                                        <p:cTn id="19" dur="500"/>
                                        <p:tgtEl>
                                          <p:spTgt spid="16"/>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401412"/>
                                        </p:tgtEl>
                                        <p:attrNameLst>
                                          <p:attrName>style.visibility</p:attrName>
                                        </p:attrNameLst>
                                      </p:cBhvr>
                                      <p:to>
                                        <p:strVal val="visible"/>
                                      </p:to>
                                    </p:set>
                                    <p:anim calcmode="lin" valueType="num">
                                      <p:cBhvr>
                                        <p:cTn id="23" dur="1000" fill="hold"/>
                                        <p:tgtEl>
                                          <p:spTgt spid="401412"/>
                                        </p:tgtEl>
                                        <p:attrNameLst>
                                          <p:attrName>ppt_w</p:attrName>
                                        </p:attrNameLst>
                                      </p:cBhvr>
                                      <p:tavLst>
                                        <p:tav tm="0">
                                          <p:val>
                                            <p:fltVal val="0"/>
                                          </p:val>
                                        </p:tav>
                                        <p:tav tm="100000">
                                          <p:val>
                                            <p:strVal val="#ppt_w"/>
                                          </p:val>
                                        </p:tav>
                                      </p:tavLst>
                                    </p:anim>
                                    <p:anim calcmode="lin" valueType="num">
                                      <p:cBhvr>
                                        <p:cTn id="24" dur="1000" fill="hold"/>
                                        <p:tgtEl>
                                          <p:spTgt spid="401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39</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Application to symbol recognition</a:t>
              </a:r>
              <a:endParaRPr lang="en-US" sz="1600" b="1" dirty="0">
                <a:latin typeface="+mn-lt"/>
              </a:endParaRPr>
            </a:p>
          </p:txBody>
        </p:sp>
      </p:grpSp>
      <p:sp>
        <p:nvSpPr>
          <p:cNvPr id="14" name="Rectangle 13"/>
          <p:cNvSpPr>
            <a:spLocks noChangeArrowheads="1"/>
          </p:cNvSpPr>
          <p:nvPr/>
        </p:nvSpPr>
        <p:spPr bwMode="auto">
          <a:xfrm>
            <a:off x="462917" y="1403775"/>
            <a:ext cx="8249543" cy="785343"/>
          </a:xfrm>
          <a:prstGeom prst="rect">
            <a:avLst/>
          </a:prstGeom>
          <a:noFill/>
          <a:ln w="9525">
            <a:noFill/>
            <a:miter lim="800000"/>
            <a:headEnd/>
            <a:tailEnd/>
          </a:ln>
        </p:spPr>
        <p:txBody>
          <a:bodyPr wrap="square">
            <a:spAutoFit/>
          </a:bodyPr>
          <a:lstStyle/>
          <a:p>
            <a:pPr marL="342900" indent="-342900">
              <a:lnSpc>
                <a:spcPct val="150000"/>
              </a:lnSpc>
              <a:buFont typeface="Wingdings" pitchFamily="2" charset="2"/>
              <a:buChar char="§"/>
            </a:pPr>
            <a:r>
              <a:rPr lang="en-US" sz="1600" dirty="0" smtClean="0">
                <a:latin typeface="+mn-lt"/>
              </a:rPr>
              <a:t>SESYD dataset </a:t>
            </a:r>
          </a:p>
          <a:p>
            <a:pPr marL="342900" indent="-342900">
              <a:lnSpc>
                <a:spcPct val="150000"/>
              </a:lnSpc>
              <a:buFont typeface="Wingdings" pitchFamily="2" charset="2"/>
              <a:buChar char="§"/>
            </a:pPr>
            <a:r>
              <a:rPr lang="en-US" sz="1600" dirty="0" smtClean="0">
                <a:latin typeface="+mn-lt"/>
              </a:rPr>
              <a:t>Learning </a:t>
            </a:r>
            <a:r>
              <a:rPr lang="en-US" sz="1600" dirty="0">
                <a:latin typeface="+mn-lt"/>
              </a:rPr>
              <a:t>on clean symbols and testing against noisy </a:t>
            </a:r>
            <a:r>
              <a:rPr lang="en-US" sz="1600" dirty="0" smtClean="0">
                <a:latin typeface="+mn-lt"/>
              </a:rPr>
              <a:t>symbols</a:t>
            </a:r>
            <a:endParaRPr lang="en-US" sz="1600" dirty="0">
              <a:latin typeface="+mn-lt"/>
            </a:endParaRPr>
          </a:p>
        </p:txBody>
      </p:sp>
      <p:pic>
        <p:nvPicPr>
          <p:cNvPr id="13" name="Picture 3"/>
          <p:cNvPicPr>
            <a:picLocks noChangeAspect="1" noChangeArrowheads="1"/>
          </p:cNvPicPr>
          <p:nvPr/>
        </p:nvPicPr>
        <p:blipFill>
          <a:blip r:embed="rId3" cstate="print"/>
          <a:srcRect/>
          <a:stretch>
            <a:fillRect/>
          </a:stretch>
        </p:blipFill>
        <p:spPr bwMode="auto">
          <a:xfrm>
            <a:off x="1424010" y="5345385"/>
            <a:ext cx="6362700" cy="1323975"/>
          </a:xfrm>
          <a:prstGeom prst="rect">
            <a:avLst/>
          </a:prstGeom>
          <a:noFill/>
          <a:ln w="9525">
            <a:noFill/>
            <a:miter lim="800000"/>
            <a:headEnd/>
            <a:tailEnd/>
          </a:ln>
          <a:effectLst/>
        </p:spPr>
      </p:pic>
      <p:pic>
        <p:nvPicPr>
          <p:cNvPr id="402434" name="Picture 2"/>
          <p:cNvPicPr>
            <a:picLocks noChangeAspect="1" noChangeArrowheads="1"/>
          </p:cNvPicPr>
          <p:nvPr/>
        </p:nvPicPr>
        <p:blipFill>
          <a:blip r:embed="rId4" cstate="print"/>
          <a:srcRect/>
          <a:stretch>
            <a:fillRect/>
          </a:stretch>
        </p:blipFill>
        <p:spPr bwMode="auto">
          <a:xfrm>
            <a:off x="1106615" y="2286711"/>
            <a:ext cx="6840000" cy="2987494"/>
          </a:xfrm>
          <a:prstGeom prst="rect">
            <a:avLst/>
          </a:prstGeom>
          <a:noFill/>
          <a:ln w="9525">
            <a:noFill/>
            <a:miter lim="800000"/>
            <a:headEnd/>
            <a:tailEnd/>
          </a:ln>
        </p:spPr>
      </p:pic>
      <p:sp>
        <p:nvSpPr>
          <p:cNvPr id="17" name="TextBox 16"/>
          <p:cNvSpPr txBox="1"/>
          <p:nvPr/>
        </p:nvSpPr>
        <p:spPr>
          <a:xfrm>
            <a:off x="6417205" y="4059070"/>
            <a:ext cx="1415772" cy="261610"/>
          </a:xfrm>
          <a:prstGeom prst="rect">
            <a:avLst/>
          </a:prstGeom>
          <a:solidFill>
            <a:srgbClr val="00FF00">
              <a:alpha val="30000"/>
            </a:srgbClr>
          </a:solidFill>
        </p:spPr>
        <p:txBody>
          <a:bodyPr wrap="none" rtlCol="0">
            <a:spAutoFit/>
          </a:bodyPr>
          <a:lstStyle/>
          <a:p>
            <a:r>
              <a:rPr lang="fr-FR" sz="1100" b="1" dirty="0" smtClean="0">
                <a:latin typeface="+mn-lt"/>
              </a:rPr>
              <a:t>                                </a:t>
            </a:r>
          </a:p>
        </p:txBody>
      </p:sp>
      <p:sp>
        <p:nvSpPr>
          <p:cNvPr id="18" name="TextBox 17"/>
          <p:cNvSpPr txBox="1"/>
          <p:nvPr/>
        </p:nvSpPr>
        <p:spPr>
          <a:xfrm>
            <a:off x="6417205" y="4967590"/>
            <a:ext cx="1415772" cy="261610"/>
          </a:xfrm>
          <a:prstGeom prst="rect">
            <a:avLst/>
          </a:prstGeom>
          <a:solidFill>
            <a:srgbClr val="00FF00">
              <a:alpha val="30000"/>
            </a:srgbClr>
          </a:solidFill>
        </p:spPr>
        <p:txBody>
          <a:bodyPr wrap="none" rtlCol="0">
            <a:spAutoFit/>
          </a:bodyPr>
          <a:lstStyle/>
          <a:p>
            <a:r>
              <a:rPr lang="fr-FR" sz="1100" b="1" dirty="0" smtClean="0">
                <a:latin typeface="+mn-lt"/>
              </a:rPr>
              <a:t>                                </a:t>
            </a:r>
          </a:p>
        </p:txBody>
      </p:sp>
      <p:sp>
        <p:nvSpPr>
          <p:cNvPr id="19" name="TextBox 18"/>
          <p:cNvSpPr txBox="1"/>
          <p:nvPr/>
        </p:nvSpPr>
        <p:spPr>
          <a:xfrm>
            <a:off x="8302737" y="115470"/>
            <a:ext cx="809837" cy="338554"/>
          </a:xfrm>
          <a:prstGeom prst="rect">
            <a:avLst/>
          </a:prstGeom>
          <a:noFill/>
        </p:spPr>
        <p:txBody>
          <a:bodyPr wrap="none" rtlCol="0">
            <a:spAutoFit/>
          </a:bodyPr>
          <a:lstStyle/>
          <a:p>
            <a:r>
              <a:rPr lang="fr-FR" sz="1600" b="1" dirty="0" smtClean="0">
                <a:solidFill>
                  <a:schemeClr val="bg1">
                    <a:lumMod val="75000"/>
                  </a:schemeClr>
                </a:solidFill>
              </a:rPr>
              <a:t>o </a:t>
            </a:r>
            <a:r>
              <a:rPr lang="fr-FR" sz="1400" b="1" dirty="0" smtClean="0">
                <a:solidFill>
                  <a:schemeClr val="bg1">
                    <a:lumMod val="75000"/>
                  </a:schemeClr>
                </a:solidFill>
                <a:latin typeface="+mn-lt"/>
              </a:rPr>
              <a:t>o </a:t>
            </a:r>
            <a:r>
              <a:rPr lang="fr-FR" sz="1600" b="1" dirty="0" smtClean="0">
                <a:solidFill>
                  <a:schemeClr val="bg1"/>
                </a:solidFill>
                <a:latin typeface="+mn-lt"/>
              </a:rPr>
              <a:t>o</a:t>
            </a:r>
            <a:r>
              <a:rPr lang="fr-FR" sz="1200" b="1" dirty="0" smtClean="0">
                <a:solidFill>
                  <a:schemeClr val="bg1">
                    <a:lumMod val="75000"/>
                  </a:schemeClr>
                </a:solidFill>
              </a:rPr>
              <a:t> </a:t>
            </a:r>
            <a:r>
              <a:rPr lang="fr-FR" sz="1400" b="1" dirty="0" smtClean="0">
                <a:solidFill>
                  <a:schemeClr val="bg1">
                    <a:lumMod val="75000"/>
                  </a:schemeClr>
                </a:solidFill>
                <a:latin typeface="+mn-lt"/>
              </a:rPr>
              <a: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lide(fromLeft)">
                                      <p:cBhvr>
                                        <p:cTn id="7" dur="500"/>
                                        <p:tgtEl>
                                          <p:spTgt spid="14">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slide(fromLeft)">
                                      <p:cBhvr>
                                        <p:cTn id="11" dur="500"/>
                                        <p:tgtEl>
                                          <p:spTgt spid="14">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Bottom)">
                                      <p:cBhvr>
                                        <p:cTn id="15" dur="500"/>
                                        <p:tgtEl>
                                          <p:spTgt spid="13"/>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402434"/>
                                        </p:tgtEl>
                                        <p:attrNameLst>
                                          <p:attrName>style.visibility</p:attrName>
                                        </p:attrNameLst>
                                      </p:cBhvr>
                                      <p:to>
                                        <p:strVal val="visible"/>
                                      </p:to>
                                    </p:set>
                                    <p:anim calcmode="lin" valueType="num">
                                      <p:cBhvr>
                                        <p:cTn id="19" dur="1000" fill="hold"/>
                                        <p:tgtEl>
                                          <p:spTgt spid="402434"/>
                                        </p:tgtEl>
                                        <p:attrNameLst>
                                          <p:attrName>ppt_w</p:attrName>
                                        </p:attrNameLst>
                                      </p:cBhvr>
                                      <p:tavLst>
                                        <p:tav tm="0">
                                          <p:val>
                                            <p:fltVal val="0"/>
                                          </p:val>
                                        </p:tav>
                                        <p:tav tm="100000">
                                          <p:val>
                                            <p:strVal val="#ppt_w"/>
                                          </p:val>
                                        </p:tav>
                                      </p:tavLst>
                                    </p:anim>
                                    <p:anim calcmode="lin" valueType="num">
                                      <p:cBhvr>
                                        <p:cTn id="20" dur="1000" fill="hold"/>
                                        <p:tgtEl>
                                          <p:spTgt spid="402434"/>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5" presetClass="entr" presetSubtype="5"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down)">
                                      <p:cBhvr>
                                        <p:cTn id="24" dur="500"/>
                                        <p:tgtEl>
                                          <p:spTgt spid="17"/>
                                        </p:tgtEl>
                                      </p:cBhvr>
                                    </p:animEffect>
                                  </p:childTnLst>
                                </p:cTn>
                              </p:par>
                            </p:childTnLst>
                          </p:cTn>
                        </p:par>
                        <p:par>
                          <p:cTn id="25" fill="hold">
                            <p:stCondLst>
                              <p:cond delay="3000"/>
                            </p:stCondLst>
                            <p:childTnLst>
                              <p:par>
                                <p:cTn id="26" presetID="5" presetClass="entr" presetSubtype="5"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down)">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Outline of presentation</a:t>
              </a:r>
              <a:endParaRPr lang="en-US" b="1" dirty="0">
                <a:latin typeface="+mn-lt"/>
              </a:endParaRPr>
            </a:p>
          </p:txBody>
        </p:sp>
      </p:grpSp>
      <p:sp>
        <p:nvSpPr>
          <p:cNvPr id="9223" name="Rectangle 13"/>
          <p:cNvSpPr>
            <a:spLocks noChangeArrowheads="1"/>
          </p:cNvSpPr>
          <p:nvPr/>
        </p:nvSpPr>
        <p:spPr bwMode="auto">
          <a:xfrm>
            <a:off x="746050" y="1539174"/>
            <a:ext cx="8146429" cy="3785652"/>
          </a:xfrm>
          <a:prstGeom prst="rect">
            <a:avLst/>
          </a:prstGeom>
          <a:noFill/>
          <a:ln w="9525">
            <a:noFill/>
            <a:miter lim="800000"/>
            <a:headEnd/>
            <a:tailEnd/>
          </a:ln>
        </p:spPr>
        <p:txBody>
          <a:bodyPr wrap="square">
            <a:spAutoFit/>
          </a:bodyPr>
          <a:lstStyle/>
          <a:p>
            <a:pPr marL="360000" indent="-342900">
              <a:lnSpc>
                <a:spcPct val="150000"/>
              </a:lnSpc>
              <a:buFont typeface="Wingdings" pitchFamily="2" charset="2"/>
              <a:buChar char="v"/>
            </a:pPr>
            <a:r>
              <a:rPr lang="en-US" sz="2000" b="1" dirty="0" smtClean="0">
                <a:latin typeface="+mn-lt"/>
              </a:rPr>
              <a:t>Introduction</a:t>
            </a:r>
          </a:p>
          <a:p>
            <a:pPr marL="360000" indent="-342900">
              <a:lnSpc>
                <a:spcPct val="150000"/>
              </a:lnSpc>
              <a:buFont typeface="Wingdings" pitchFamily="2" charset="2"/>
              <a:buChar char="v"/>
            </a:pPr>
            <a:endParaRPr lang="en-US" sz="2000" b="1" dirty="0" smtClean="0">
              <a:latin typeface="+mn-lt"/>
            </a:endParaRPr>
          </a:p>
          <a:p>
            <a:pPr marL="360000" indent="-342900">
              <a:lnSpc>
                <a:spcPct val="150000"/>
              </a:lnSpc>
              <a:buFont typeface="Wingdings" pitchFamily="2" charset="2"/>
              <a:buChar char="v"/>
            </a:pPr>
            <a:r>
              <a:rPr lang="en-US" sz="2000" b="1" dirty="0" smtClean="0">
                <a:latin typeface="+mn-lt"/>
              </a:rPr>
              <a:t>Fuzzy Multilevel Graph Embedding (FMGE)</a:t>
            </a:r>
          </a:p>
          <a:p>
            <a:pPr marL="360000" indent="-342900">
              <a:lnSpc>
                <a:spcPct val="150000"/>
              </a:lnSpc>
              <a:buFont typeface="Wingdings" pitchFamily="2" charset="2"/>
              <a:buChar char="v"/>
            </a:pPr>
            <a:endParaRPr lang="en-US" sz="2000" b="1" dirty="0" smtClean="0">
              <a:latin typeface="+mn-lt"/>
            </a:endParaRPr>
          </a:p>
          <a:p>
            <a:pPr marL="360000" indent="-342900">
              <a:lnSpc>
                <a:spcPct val="150000"/>
              </a:lnSpc>
              <a:buFont typeface="Wingdings" pitchFamily="2" charset="2"/>
              <a:buChar char="v"/>
            </a:pPr>
            <a:r>
              <a:rPr lang="en-US" sz="2000" b="1" dirty="0" smtClean="0">
                <a:latin typeface="+mn-lt"/>
              </a:rPr>
              <a:t>Automatic indexing of graph repositories for graph retrieval and subgraph spotting</a:t>
            </a:r>
          </a:p>
          <a:p>
            <a:pPr marL="360000" indent="-342900">
              <a:lnSpc>
                <a:spcPct val="150000"/>
              </a:lnSpc>
              <a:buFont typeface="Wingdings" pitchFamily="2" charset="2"/>
              <a:buChar char="v"/>
            </a:pPr>
            <a:endParaRPr lang="en-US" sz="2000" b="1" dirty="0" smtClean="0">
              <a:latin typeface="+mn-lt"/>
            </a:endParaRPr>
          </a:p>
          <a:p>
            <a:pPr marL="360000" indent="-342900">
              <a:lnSpc>
                <a:spcPct val="150000"/>
              </a:lnSpc>
              <a:buFont typeface="Wingdings" pitchFamily="2" charset="2"/>
              <a:buChar char="v"/>
            </a:pPr>
            <a:r>
              <a:rPr lang="en-US" sz="2000" b="1" dirty="0" smtClean="0">
                <a:latin typeface="+mn-lt"/>
              </a:rPr>
              <a:t>Conclusions and future research challenges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slide(fromTop)">
                                      <p:cBhvr>
                                        <p:cTn id="7" dur="500"/>
                                        <p:tgtEl>
                                          <p:spTgt spid="9223">
                                            <p:txEl>
                                              <p:pRg st="0" end="0"/>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23">
                                            <p:txEl>
                                              <p:pRg st="2" end="2"/>
                                            </p:txEl>
                                          </p:spTgt>
                                        </p:tgtEl>
                                        <p:attrNameLst>
                                          <p:attrName>style.visibility</p:attrName>
                                        </p:attrNameLst>
                                      </p:cBhvr>
                                      <p:to>
                                        <p:strVal val="visible"/>
                                      </p:to>
                                    </p:set>
                                    <p:animEffect transition="in" filter="slide(fromTop)">
                                      <p:cBhvr>
                                        <p:cTn id="11" dur="500"/>
                                        <p:tgtEl>
                                          <p:spTgt spid="9223">
                                            <p:txEl>
                                              <p:pRg st="2" end="2"/>
                                            </p:txEl>
                                          </p:spTgt>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223">
                                            <p:txEl>
                                              <p:pRg st="4" end="4"/>
                                            </p:txEl>
                                          </p:spTgt>
                                        </p:tgtEl>
                                        <p:attrNameLst>
                                          <p:attrName>style.visibility</p:attrName>
                                        </p:attrNameLst>
                                      </p:cBhvr>
                                      <p:to>
                                        <p:strVal val="visible"/>
                                      </p:to>
                                    </p:set>
                                    <p:animEffect transition="in" filter="slide(fromTop)">
                                      <p:cBhvr>
                                        <p:cTn id="15" dur="500"/>
                                        <p:tgtEl>
                                          <p:spTgt spid="9223">
                                            <p:txEl>
                                              <p:pRg st="4" end="4"/>
                                            </p:txEl>
                                          </p:spTgt>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9223">
                                            <p:txEl>
                                              <p:pRg st="6" end="6"/>
                                            </p:txEl>
                                          </p:spTgt>
                                        </p:tgtEl>
                                        <p:attrNameLst>
                                          <p:attrName>style.visibility</p:attrName>
                                        </p:attrNameLst>
                                      </p:cBhvr>
                                      <p:to>
                                        <p:strVal val="visible"/>
                                      </p:to>
                                    </p:set>
                                    <p:animEffect transition="in" filter="slide(fromTop)">
                                      <p:cBhvr>
                                        <p:cTn id="19" dur="500"/>
                                        <p:tgtEl>
                                          <p:spTgt spid="92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9"/>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40</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Summary and discussion - FMGE</a:t>
              </a:r>
              <a:endParaRPr lang="en-US" b="1" dirty="0"/>
            </a:p>
          </p:txBody>
        </p:sp>
      </p:grpSp>
      <p:sp>
        <p:nvSpPr>
          <p:cNvPr id="12" name="TextBox 11"/>
          <p:cNvSpPr txBox="1"/>
          <p:nvPr/>
        </p:nvSpPr>
        <p:spPr>
          <a:xfrm>
            <a:off x="8302737" y="115470"/>
            <a:ext cx="785793" cy="338554"/>
          </a:xfrm>
          <a:prstGeom prst="rect">
            <a:avLst/>
          </a:prstGeom>
          <a:noFill/>
        </p:spPr>
        <p:txBody>
          <a:bodyPr wrap="none" rtlCol="0">
            <a:spAutoFit/>
          </a:bodyPr>
          <a:lstStyle/>
          <a:p>
            <a:r>
              <a:rPr lang="fr-FR" sz="1400" b="1" dirty="0" smtClean="0">
                <a:solidFill>
                  <a:schemeClr val="bg1">
                    <a:lumMod val="75000"/>
                  </a:schemeClr>
                </a:solidFill>
                <a:latin typeface="+mn-lt"/>
              </a:rPr>
              <a:t>o o o </a:t>
            </a:r>
            <a:r>
              <a:rPr lang="fr-FR" sz="1600" b="1" dirty="0" smtClean="0">
                <a:solidFill>
                  <a:schemeClr val="bg1"/>
                </a:solidFill>
                <a:latin typeface="+mn-lt"/>
              </a:rPr>
              <a:t>o</a:t>
            </a:r>
            <a:endParaRPr lang="fr-FR" sz="1400" b="1" dirty="0" smtClean="0">
              <a:solidFill>
                <a:schemeClr val="bg1"/>
              </a:solidFill>
              <a:latin typeface="+mn-lt"/>
            </a:endParaRPr>
          </a:p>
        </p:txBody>
      </p:sp>
      <p:sp>
        <p:nvSpPr>
          <p:cNvPr id="11" name="Rectangle 13"/>
          <p:cNvSpPr>
            <a:spLocks noChangeArrowheads="1"/>
          </p:cNvSpPr>
          <p:nvPr/>
        </p:nvSpPr>
        <p:spPr bwMode="auto">
          <a:xfrm>
            <a:off x="251520" y="1983608"/>
            <a:ext cx="8640959" cy="3785652"/>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smtClean="0">
                <a:latin typeface="+mn-lt"/>
              </a:rPr>
              <a:t>Not many methods for both directed and undirected attributed graphs</a:t>
            </a:r>
          </a:p>
          <a:p>
            <a:pPr marL="1005840" lvl="2" indent="-342900">
              <a:lnSpc>
                <a:spcPct val="150000"/>
              </a:lnSpc>
              <a:spcAft>
                <a:spcPts val="600"/>
              </a:spcAft>
              <a:buFont typeface="Wingdings" pitchFamily="2" charset="2"/>
              <a:buChar char="ü"/>
            </a:pPr>
            <a:r>
              <a:rPr lang="en-US" sz="2000" dirty="0" smtClean="0">
                <a:solidFill>
                  <a:srgbClr val="0000FF"/>
                </a:solidFill>
                <a:latin typeface="+mn-lt"/>
              </a:rPr>
              <a:t>FMGE: Directed and undirected graphs with many numeric as well</a:t>
            </a:r>
          </a:p>
          <a:p>
            <a:pPr marL="1005840" lvl="2" indent="-342900">
              <a:lnSpc>
                <a:spcPct val="150000"/>
              </a:lnSpc>
              <a:spcAft>
                <a:spcPts val="600"/>
              </a:spcAft>
            </a:pPr>
            <a:r>
              <a:rPr lang="en-US" sz="2000" dirty="0" smtClean="0">
                <a:solidFill>
                  <a:srgbClr val="0000FF"/>
                </a:solidFill>
                <a:latin typeface="+mn-lt"/>
              </a:rPr>
              <a:t>		 as symbolic attributes on both nodes and edges</a:t>
            </a:r>
          </a:p>
          <a:p>
            <a:pPr marL="548640" lvl="1" indent="-342900">
              <a:lnSpc>
                <a:spcPct val="150000"/>
              </a:lnSpc>
              <a:spcAft>
                <a:spcPts val="600"/>
              </a:spcAft>
              <a:buFont typeface="Wingdings" pitchFamily="2" charset="2"/>
              <a:buChar char="§"/>
            </a:pPr>
            <a:r>
              <a:rPr lang="en-US" sz="2000" dirty="0" smtClean="0"/>
              <a:t>No method explicitly addresses noise sensitivity of graphs</a:t>
            </a:r>
          </a:p>
          <a:p>
            <a:pPr marL="1005840" lvl="2" indent="-342900">
              <a:lnSpc>
                <a:spcPct val="150000"/>
              </a:lnSpc>
              <a:spcAft>
                <a:spcPts val="600"/>
              </a:spcAft>
              <a:buFont typeface="Wingdings" pitchFamily="2" charset="2"/>
              <a:buChar char="ü"/>
            </a:pPr>
            <a:r>
              <a:rPr lang="en-US" sz="2000" dirty="0" smtClean="0">
                <a:solidFill>
                  <a:srgbClr val="0000FF"/>
                </a:solidFill>
                <a:latin typeface="+mn-lt"/>
              </a:rPr>
              <a:t>FMGE: Fuzzy overlapping intervals</a:t>
            </a:r>
          </a:p>
          <a:p>
            <a:pPr marL="548640" lvl="1" indent="-342900">
              <a:lnSpc>
                <a:spcPct val="150000"/>
              </a:lnSpc>
              <a:spcAft>
                <a:spcPts val="600"/>
              </a:spcAft>
              <a:buFont typeface="Wingdings" pitchFamily="2" charset="2"/>
              <a:buChar char="§"/>
            </a:pPr>
            <a:r>
              <a:rPr lang="en-US" sz="2000" dirty="0" smtClean="0"/>
              <a:t>Expensive deployment to other application domains</a:t>
            </a:r>
          </a:p>
          <a:p>
            <a:pPr marL="1005840" lvl="2" indent="-342900">
              <a:lnSpc>
                <a:spcPct val="150000"/>
              </a:lnSpc>
              <a:spcAft>
                <a:spcPts val="600"/>
              </a:spcAft>
              <a:buFont typeface="Wingdings" pitchFamily="2" charset="2"/>
              <a:buChar char="ü"/>
            </a:pPr>
            <a:r>
              <a:rPr lang="en-US" sz="2000" dirty="0" smtClean="0">
                <a:solidFill>
                  <a:srgbClr val="0000FF"/>
                </a:solidFill>
                <a:latin typeface="+mn-lt"/>
              </a:rPr>
              <a:t>FMGE: Unsupervised learning abilities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Left)">
                                      <p:cBhvr>
                                        <p:cTn id="7" dur="500"/>
                                        <p:tgtEl>
                                          <p:spTgt spid="11">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slide(fromBottom)">
                                      <p:cBhvr>
                                        <p:cTn id="11" dur="500"/>
                                        <p:tgtEl>
                                          <p:spTgt spid="11">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slide(fromBottom)">
                                      <p:cBhvr>
                                        <p:cTn id="15" dur="500"/>
                                        <p:tgtEl>
                                          <p:spTgt spid="11">
                                            <p:txEl>
                                              <p:pRg st="2" end="2"/>
                                            </p:txEl>
                                          </p:spTgt>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slide(fromLeft)">
                                      <p:cBhvr>
                                        <p:cTn id="19" dur="500"/>
                                        <p:tgtEl>
                                          <p:spTgt spid="11">
                                            <p:txEl>
                                              <p:pRg st="3" end="3"/>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slide(fromBottom)">
                                      <p:cBhvr>
                                        <p:cTn id="23" dur="500"/>
                                        <p:tgtEl>
                                          <p:spTgt spid="11">
                                            <p:txEl>
                                              <p:pRg st="4" end="4"/>
                                            </p:txEl>
                                          </p:spTgt>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slide(fromLeft)">
                                      <p:cBhvr>
                                        <p:cTn id="27" dur="500"/>
                                        <p:tgtEl>
                                          <p:spTgt spid="11">
                                            <p:txEl>
                                              <p:pRg st="5" end="5"/>
                                            </p:txEl>
                                          </p:spTgt>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slide(fromBottom)">
                                      <p:cBhvr>
                                        <p:cTn id="31"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9"/>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41</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Summary and discussion - FMGE</a:t>
              </a:r>
              <a:endParaRPr lang="en-US" b="1" dirty="0"/>
            </a:p>
          </p:txBody>
        </p:sp>
      </p:grpSp>
      <p:sp>
        <p:nvSpPr>
          <p:cNvPr id="12" name="TextBox 11"/>
          <p:cNvSpPr txBox="1"/>
          <p:nvPr/>
        </p:nvSpPr>
        <p:spPr>
          <a:xfrm>
            <a:off x="8302737" y="115470"/>
            <a:ext cx="785793" cy="338554"/>
          </a:xfrm>
          <a:prstGeom prst="rect">
            <a:avLst/>
          </a:prstGeom>
          <a:noFill/>
        </p:spPr>
        <p:txBody>
          <a:bodyPr wrap="none" rtlCol="0">
            <a:spAutoFit/>
          </a:bodyPr>
          <a:lstStyle/>
          <a:p>
            <a:r>
              <a:rPr lang="fr-FR" sz="1400" b="1" dirty="0" smtClean="0">
                <a:solidFill>
                  <a:schemeClr val="bg1">
                    <a:lumMod val="75000"/>
                  </a:schemeClr>
                </a:solidFill>
                <a:latin typeface="+mn-lt"/>
              </a:rPr>
              <a:t>o o o </a:t>
            </a:r>
            <a:r>
              <a:rPr lang="fr-FR" sz="1600" b="1" dirty="0" smtClean="0">
                <a:solidFill>
                  <a:schemeClr val="bg1"/>
                </a:solidFill>
                <a:latin typeface="+mn-lt"/>
              </a:rPr>
              <a:t>o</a:t>
            </a:r>
            <a:endParaRPr lang="fr-FR" sz="1400" b="1" dirty="0" smtClean="0">
              <a:solidFill>
                <a:schemeClr val="bg1"/>
              </a:solidFill>
              <a:latin typeface="+mn-lt"/>
            </a:endParaRPr>
          </a:p>
        </p:txBody>
      </p:sp>
      <p:sp>
        <p:nvSpPr>
          <p:cNvPr id="11" name="Rectangle 13"/>
          <p:cNvSpPr>
            <a:spLocks noChangeArrowheads="1"/>
          </p:cNvSpPr>
          <p:nvPr/>
        </p:nvSpPr>
        <p:spPr bwMode="auto">
          <a:xfrm>
            <a:off x="251520" y="1971993"/>
            <a:ext cx="8640959" cy="3785652"/>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smtClean="0"/>
              <a:t>Time complexity</a:t>
            </a:r>
          </a:p>
          <a:p>
            <a:pPr marL="1005840" lvl="2" indent="-342900">
              <a:lnSpc>
                <a:spcPct val="150000"/>
              </a:lnSpc>
              <a:spcAft>
                <a:spcPts val="600"/>
              </a:spcAft>
              <a:buFont typeface="Wingdings" pitchFamily="2" charset="2"/>
              <a:buChar char="ü"/>
            </a:pPr>
            <a:r>
              <a:rPr lang="en-US" sz="2000" dirty="0" smtClean="0">
                <a:solidFill>
                  <a:srgbClr val="0000FF"/>
                </a:solidFill>
                <a:latin typeface="+mn-lt"/>
              </a:rPr>
              <a:t>FMGE: Linear to number of attributes </a:t>
            </a:r>
          </a:p>
          <a:p>
            <a:pPr marL="1005840" lvl="2" indent="-342900">
              <a:lnSpc>
                <a:spcPct val="150000"/>
              </a:lnSpc>
              <a:spcAft>
                <a:spcPts val="600"/>
              </a:spcAft>
            </a:pPr>
            <a:r>
              <a:rPr lang="en-US" sz="2000" dirty="0" smtClean="0">
                <a:solidFill>
                  <a:srgbClr val="0000FF"/>
                </a:solidFill>
                <a:latin typeface="+mn-lt"/>
              </a:rPr>
              <a:t>		 Linear to size of graphs</a:t>
            </a:r>
          </a:p>
          <a:p>
            <a:pPr marL="1005840" lvl="2" indent="-342900">
              <a:lnSpc>
                <a:spcPct val="150000"/>
              </a:lnSpc>
              <a:spcAft>
                <a:spcPts val="600"/>
              </a:spcAft>
            </a:pPr>
            <a:r>
              <a:rPr lang="en-US" sz="2000" dirty="0" smtClean="0">
                <a:solidFill>
                  <a:srgbClr val="0000FF"/>
                </a:solidFill>
                <a:latin typeface="+mn-lt"/>
              </a:rPr>
              <a:t>		 Graph embedding performed on-line</a:t>
            </a:r>
          </a:p>
          <a:p>
            <a:pPr marL="548640" lvl="1" indent="-342900">
              <a:lnSpc>
                <a:spcPct val="150000"/>
              </a:lnSpc>
              <a:spcAft>
                <a:spcPts val="600"/>
              </a:spcAft>
              <a:buFont typeface="Wingdings" pitchFamily="2" charset="2"/>
              <a:buChar char="§"/>
            </a:pPr>
            <a:r>
              <a:rPr lang="en-US" sz="2000" dirty="0" smtClean="0">
                <a:latin typeface="+mn-lt"/>
              </a:rPr>
              <a:t>Loss of topological information</a:t>
            </a:r>
          </a:p>
          <a:p>
            <a:pPr marL="1005840" lvl="2" indent="-342900">
              <a:lnSpc>
                <a:spcPct val="150000"/>
              </a:lnSpc>
              <a:spcAft>
                <a:spcPts val="600"/>
              </a:spcAft>
              <a:buFont typeface="Wingdings" pitchFamily="2" charset="2"/>
              <a:buChar char="ü"/>
            </a:pPr>
            <a:r>
              <a:rPr lang="en-US" sz="2000" dirty="0" smtClean="0">
                <a:solidFill>
                  <a:srgbClr val="0000FF"/>
                </a:solidFill>
                <a:latin typeface="+mn-lt"/>
              </a:rPr>
              <a:t>FMGE: Multilevel information (global, topological and elementary)</a:t>
            </a:r>
          </a:p>
          <a:p>
            <a:pPr marL="1005840" lvl="2" indent="-342900">
              <a:lnSpc>
                <a:spcPct val="150000"/>
              </a:lnSpc>
              <a:spcAft>
                <a:spcPts val="600"/>
              </a:spcAft>
            </a:pPr>
            <a:r>
              <a:rPr lang="en-US" sz="2000" dirty="0" smtClean="0">
                <a:solidFill>
                  <a:srgbClr val="0000FF"/>
                </a:solidFill>
                <a:latin typeface="+mn-lt"/>
              </a:rPr>
              <a:t>		 Homogeneity of subgraphs in graph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Left)">
                                      <p:cBhvr>
                                        <p:cTn id="7" dur="500"/>
                                        <p:tgtEl>
                                          <p:spTgt spid="11">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slide(fromBottom)">
                                      <p:cBhvr>
                                        <p:cTn id="11" dur="500"/>
                                        <p:tgtEl>
                                          <p:spTgt spid="11">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slide(fromBottom)">
                                      <p:cBhvr>
                                        <p:cTn id="15" dur="500"/>
                                        <p:tgtEl>
                                          <p:spTgt spid="11">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slide(fromBottom)">
                                      <p:cBhvr>
                                        <p:cTn id="19" dur="500"/>
                                        <p:tgtEl>
                                          <p:spTgt spid="11">
                                            <p:txEl>
                                              <p:pRg st="3" end="3"/>
                                            </p:txEl>
                                          </p:spTgt>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slide(fromLeft)">
                                      <p:cBhvr>
                                        <p:cTn id="23" dur="500"/>
                                        <p:tgtEl>
                                          <p:spTgt spid="11">
                                            <p:txEl>
                                              <p:pRg st="4" end="4"/>
                                            </p:txEl>
                                          </p:spTgt>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slide(fromBottom)">
                                      <p:cBhvr>
                                        <p:cTn id="27" dur="500"/>
                                        <p:tgtEl>
                                          <p:spTgt spid="11">
                                            <p:txEl>
                                              <p:pRg st="5" end="5"/>
                                            </p:txEl>
                                          </p:spTgt>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slide(fromBottom)">
                                      <p:cBhvr>
                                        <p:cTn id="31"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1"/>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9"/>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42</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Summary and discussion - FMGE</a:t>
              </a:r>
              <a:endParaRPr lang="en-US" b="1" dirty="0"/>
            </a:p>
          </p:txBody>
        </p:sp>
      </p:grpSp>
      <p:sp>
        <p:nvSpPr>
          <p:cNvPr id="12" name="TextBox 11"/>
          <p:cNvSpPr txBox="1"/>
          <p:nvPr/>
        </p:nvSpPr>
        <p:spPr>
          <a:xfrm>
            <a:off x="8302737" y="115470"/>
            <a:ext cx="785793" cy="338554"/>
          </a:xfrm>
          <a:prstGeom prst="rect">
            <a:avLst/>
          </a:prstGeom>
          <a:noFill/>
        </p:spPr>
        <p:txBody>
          <a:bodyPr wrap="none" rtlCol="0">
            <a:spAutoFit/>
          </a:bodyPr>
          <a:lstStyle/>
          <a:p>
            <a:r>
              <a:rPr lang="fr-FR" sz="1400" b="1" dirty="0" smtClean="0">
                <a:solidFill>
                  <a:schemeClr val="bg1">
                    <a:lumMod val="75000"/>
                  </a:schemeClr>
                </a:solidFill>
                <a:latin typeface="+mn-lt"/>
              </a:rPr>
              <a:t>o o o </a:t>
            </a:r>
            <a:r>
              <a:rPr lang="fr-FR" sz="1600" b="1" dirty="0" smtClean="0">
                <a:solidFill>
                  <a:schemeClr val="bg1"/>
                </a:solidFill>
                <a:latin typeface="+mn-lt"/>
              </a:rPr>
              <a:t>o</a:t>
            </a:r>
            <a:endParaRPr lang="fr-FR" sz="1400" b="1" dirty="0" smtClean="0">
              <a:solidFill>
                <a:schemeClr val="bg1"/>
              </a:solidFill>
              <a:latin typeface="+mn-lt"/>
            </a:endParaRPr>
          </a:p>
        </p:txBody>
      </p:sp>
      <p:sp>
        <p:nvSpPr>
          <p:cNvPr id="11" name="Rectangle 13"/>
          <p:cNvSpPr>
            <a:spLocks noChangeArrowheads="1"/>
          </p:cNvSpPr>
          <p:nvPr/>
        </p:nvSpPr>
        <p:spPr bwMode="auto">
          <a:xfrm>
            <a:off x="251520" y="1971993"/>
            <a:ext cx="8640959" cy="1554272"/>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smtClean="0"/>
              <a:t>Loss of matching between nodes</a:t>
            </a:r>
          </a:p>
          <a:p>
            <a:pPr marL="548640" lvl="1" indent="-342900">
              <a:lnSpc>
                <a:spcPct val="150000"/>
              </a:lnSpc>
              <a:spcAft>
                <a:spcPts val="600"/>
              </a:spcAft>
              <a:buFont typeface="Wingdings" pitchFamily="2" charset="2"/>
              <a:buChar char="§"/>
            </a:pPr>
            <a:r>
              <a:rPr lang="en-US" sz="2000" dirty="0" smtClean="0"/>
              <a:t>No graph embedding based solution to answer high level semantic problems for graphs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Left)">
                                      <p:cBhvr>
                                        <p:cTn id="7" dur="500"/>
                                        <p:tgtEl>
                                          <p:spTgt spid="11">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slide(fromLeft)">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43</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marL="0" lvl="1">
                <a:spcBef>
                  <a:spcPct val="50000"/>
                </a:spcBef>
              </a:pPr>
              <a:r>
                <a:rPr lang="en-US" sz="1600" b="1" dirty="0" smtClean="0">
                  <a:latin typeface="+mn-lt"/>
                </a:rPr>
                <a:t>Automatic indexing of graph repositories</a:t>
              </a:r>
            </a:p>
          </p:txBody>
        </p:sp>
      </p:grpSp>
      <p:sp>
        <p:nvSpPr>
          <p:cNvPr id="9223" name="Rectangle 13"/>
          <p:cNvSpPr>
            <a:spLocks noChangeArrowheads="1"/>
          </p:cNvSpPr>
          <p:nvPr/>
        </p:nvSpPr>
        <p:spPr bwMode="auto">
          <a:xfrm>
            <a:off x="746051" y="1539174"/>
            <a:ext cx="7632848" cy="4755148"/>
          </a:xfrm>
          <a:prstGeom prst="rect">
            <a:avLst/>
          </a:prstGeom>
          <a:noFill/>
          <a:ln w="9525">
            <a:noFill/>
            <a:miter lim="800000"/>
            <a:headEnd/>
            <a:tailEnd/>
          </a:ln>
        </p:spPr>
        <p:txBody>
          <a:bodyPr wrap="square">
            <a:spAutoFit/>
          </a:bodyPr>
          <a:lstStyle/>
          <a:p>
            <a:pPr marL="360000" indent="-342900" algn="just">
              <a:lnSpc>
                <a:spcPct val="150000"/>
              </a:lnSpc>
              <a:buFont typeface="Wingdings" pitchFamily="2" charset="2"/>
              <a:buChar char="v"/>
            </a:pPr>
            <a:r>
              <a:rPr lang="en-US" sz="2000" b="1" dirty="0" smtClean="0">
                <a:solidFill>
                  <a:schemeClr val="bg1">
                    <a:lumMod val="50000"/>
                  </a:schemeClr>
                </a:solidFill>
                <a:latin typeface="+mn-lt"/>
              </a:rPr>
              <a:t>Introduction</a:t>
            </a:r>
          </a:p>
          <a:p>
            <a:pPr marL="360000" indent="-342900" algn="just">
              <a:lnSpc>
                <a:spcPct val="150000"/>
              </a:lnSpc>
              <a:buFont typeface="Wingdings" pitchFamily="2" charset="2"/>
              <a:buChar char="v"/>
            </a:pPr>
            <a:endParaRPr lang="en-US" sz="1000" b="1" dirty="0" smtClean="0">
              <a:latin typeface="+mn-lt"/>
            </a:endParaRPr>
          </a:p>
          <a:p>
            <a:pPr marL="360000" indent="-342900" algn="just">
              <a:lnSpc>
                <a:spcPct val="150000"/>
              </a:lnSpc>
              <a:buFont typeface="Wingdings" pitchFamily="2" charset="2"/>
              <a:buChar char="v"/>
            </a:pPr>
            <a:r>
              <a:rPr lang="en-US" sz="2000" b="1" dirty="0" smtClean="0">
                <a:solidFill>
                  <a:schemeClr val="bg1">
                    <a:lumMod val="50000"/>
                  </a:schemeClr>
                </a:solidFill>
                <a:latin typeface="+mn-lt"/>
              </a:rPr>
              <a:t>Fuzzy Multilevel Graph Embedding (FMGE)</a:t>
            </a:r>
          </a:p>
          <a:p>
            <a:pPr marL="360000" indent="-342900" algn="just">
              <a:lnSpc>
                <a:spcPct val="150000"/>
              </a:lnSpc>
              <a:buFont typeface="Wingdings" pitchFamily="2" charset="2"/>
              <a:buChar char="v"/>
            </a:pPr>
            <a:endParaRPr lang="en-US" sz="1000" b="1" dirty="0" smtClean="0">
              <a:latin typeface="+mn-lt"/>
            </a:endParaRPr>
          </a:p>
          <a:p>
            <a:pPr marL="360000" indent="-342900" algn="just">
              <a:lnSpc>
                <a:spcPct val="150000"/>
              </a:lnSpc>
              <a:buFont typeface="Wingdings" pitchFamily="2" charset="2"/>
              <a:buChar char="v"/>
            </a:pPr>
            <a:r>
              <a:rPr lang="en-US" sz="2000" b="1" dirty="0" smtClean="0">
                <a:solidFill>
                  <a:srgbClr val="0000FF"/>
                </a:solidFill>
                <a:latin typeface="+mn-lt"/>
              </a:rPr>
              <a:t>Automatic indexing of graph repositories for graph retrieval and subgraph spotting</a:t>
            </a:r>
          </a:p>
          <a:p>
            <a:pPr marL="817200" lvl="1" indent="-342900" algn="just">
              <a:lnSpc>
                <a:spcPct val="150000"/>
              </a:lnSpc>
              <a:buFont typeface="Wingdings" pitchFamily="2" charset="2"/>
              <a:buChar char="§"/>
            </a:pPr>
            <a:r>
              <a:rPr lang="en-US" dirty="0" smtClean="0">
                <a:solidFill>
                  <a:srgbClr val="0000FF"/>
                </a:solidFill>
              </a:rPr>
              <a:t>Method</a:t>
            </a:r>
          </a:p>
          <a:p>
            <a:pPr marL="817200" lvl="1" indent="-342900" algn="just">
              <a:lnSpc>
                <a:spcPct val="150000"/>
              </a:lnSpc>
              <a:buFont typeface="Wingdings" pitchFamily="2" charset="2"/>
              <a:buChar char="§"/>
            </a:pPr>
            <a:r>
              <a:rPr lang="en-US" dirty="0" smtClean="0">
                <a:solidFill>
                  <a:srgbClr val="0000FF"/>
                </a:solidFill>
              </a:rPr>
              <a:t>Experimental evaluation - application to content spotting in graphic document image repositories</a:t>
            </a:r>
          </a:p>
          <a:p>
            <a:pPr marL="817200" lvl="1" indent="-342900" algn="just">
              <a:lnSpc>
                <a:spcPct val="150000"/>
              </a:lnSpc>
              <a:buFont typeface="Wingdings" pitchFamily="2" charset="2"/>
              <a:buChar char="§"/>
            </a:pPr>
            <a:r>
              <a:rPr lang="en-US" dirty="0" smtClean="0">
                <a:solidFill>
                  <a:srgbClr val="0000FF"/>
                </a:solidFill>
              </a:rPr>
              <a:t>Discussion</a:t>
            </a:r>
          </a:p>
          <a:p>
            <a:pPr marL="360000" indent="-342900" algn="just">
              <a:lnSpc>
                <a:spcPct val="150000"/>
              </a:lnSpc>
              <a:buFont typeface="Wingdings" pitchFamily="2" charset="2"/>
              <a:buChar char="v"/>
            </a:pPr>
            <a:endParaRPr lang="en-US" sz="1000" b="1" dirty="0" smtClean="0">
              <a:solidFill>
                <a:schemeClr val="bg1">
                  <a:lumMod val="50000"/>
                </a:schemeClr>
              </a:solidFill>
              <a:latin typeface="+mn-lt"/>
            </a:endParaRPr>
          </a:p>
          <a:p>
            <a:pPr marL="360000" indent="-342900" algn="just">
              <a:lnSpc>
                <a:spcPct val="150000"/>
              </a:lnSpc>
              <a:buFont typeface="Wingdings" pitchFamily="2" charset="2"/>
              <a:buChar char="v"/>
            </a:pPr>
            <a:r>
              <a:rPr lang="en-US" sz="2000" b="1" dirty="0" smtClean="0">
                <a:solidFill>
                  <a:schemeClr val="bg1">
                    <a:lumMod val="50000"/>
                  </a:schemeClr>
                </a:solidFill>
                <a:latin typeface="+mn-lt"/>
              </a:rPr>
              <a:t>Conclusions and future </a:t>
            </a:r>
            <a:r>
              <a:rPr lang="en-US" sz="2000" b="1" dirty="0" smtClean="0">
                <a:solidFill>
                  <a:schemeClr val="bg1">
                    <a:lumMod val="50000"/>
                  </a:schemeClr>
                </a:solidFill>
              </a:rPr>
              <a:t>research </a:t>
            </a:r>
            <a:r>
              <a:rPr lang="en-US" sz="2000" b="1" dirty="0" smtClean="0">
                <a:solidFill>
                  <a:schemeClr val="bg1">
                    <a:lumMod val="50000"/>
                  </a:schemeClr>
                </a:solidFill>
                <a:latin typeface="+mn-lt"/>
              </a:rPr>
              <a:t>challenges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4" end="4"/>
                                            </p:txEl>
                                          </p:spTgt>
                                        </p:tgtEl>
                                        <p:attrNameLst>
                                          <p:attrName>style.visibility</p:attrName>
                                        </p:attrNameLst>
                                      </p:cBhvr>
                                      <p:to>
                                        <p:strVal val="visible"/>
                                      </p:to>
                                    </p:set>
                                    <p:animEffect transition="in" filter="slide(fromLeft)">
                                      <p:cBhvr>
                                        <p:cTn id="7" dur="500"/>
                                        <p:tgtEl>
                                          <p:spTgt spid="9223">
                                            <p:txEl>
                                              <p:pRg st="4" end="4"/>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23">
                                            <p:txEl>
                                              <p:pRg st="5" end="5"/>
                                            </p:txEl>
                                          </p:spTgt>
                                        </p:tgtEl>
                                        <p:attrNameLst>
                                          <p:attrName>style.visibility</p:attrName>
                                        </p:attrNameLst>
                                      </p:cBhvr>
                                      <p:to>
                                        <p:strVal val="visible"/>
                                      </p:to>
                                    </p:set>
                                    <p:animEffect transition="in" filter="slide(fromTop)">
                                      <p:cBhvr>
                                        <p:cTn id="11" dur="500"/>
                                        <p:tgtEl>
                                          <p:spTgt spid="9223">
                                            <p:txEl>
                                              <p:pRg st="5" end="5"/>
                                            </p:txEl>
                                          </p:spTgt>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223">
                                            <p:txEl>
                                              <p:pRg st="6" end="6"/>
                                            </p:txEl>
                                          </p:spTgt>
                                        </p:tgtEl>
                                        <p:attrNameLst>
                                          <p:attrName>style.visibility</p:attrName>
                                        </p:attrNameLst>
                                      </p:cBhvr>
                                      <p:to>
                                        <p:strVal val="visible"/>
                                      </p:to>
                                    </p:set>
                                    <p:animEffect transition="in" filter="slide(fromTop)">
                                      <p:cBhvr>
                                        <p:cTn id="15" dur="500"/>
                                        <p:tgtEl>
                                          <p:spTgt spid="9223">
                                            <p:txEl>
                                              <p:pRg st="6" end="6"/>
                                            </p:txEl>
                                          </p:spTgt>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9223">
                                            <p:txEl>
                                              <p:pRg st="7" end="7"/>
                                            </p:txEl>
                                          </p:spTgt>
                                        </p:tgtEl>
                                        <p:attrNameLst>
                                          <p:attrName>style.visibility</p:attrName>
                                        </p:attrNameLst>
                                      </p:cBhvr>
                                      <p:to>
                                        <p:strVal val="visible"/>
                                      </p:to>
                                    </p:set>
                                    <p:animEffect transition="in" filter="slide(fromTop)">
                                      <p:cBhvr>
                                        <p:cTn id="19" dur="500"/>
                                        <p:tgtEl>
                                          <p:spTgt spid="92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44</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Subgraph spotting through explicit GEM</a:t>
              </a:r>
            </a:p>
          </p:txBody>
        </p:sp>
      </p:grpSp>
      <p:sp>
        <p:nvSpPr>
          <p:cNvPr id="11" name="Rectangle 13"/>
          <p:cNvSpPr>
            <a:spLocks noChangeArrowheads="1"/>
          </p:cNvSpPr>
          <p:nvPr/>
        </p:nvSpPr>
        <p:spPr bwMode="auto">
          <a:xfrm>
            <a:off x="746051" y="1539174"/>
            <a:ext cx="7632848" cy="2400657"/>
          </a:xfrm>
          <a:prstGeom prst="rect">
            <a:avLst/>
          </a:prstGeom>
          <a:noFill/>
          <a:ln w="9525">
            <a:noFill/>
            <a:miter lim="800000"/>
            <a:headEnd/>
            <a:tailEnd/>
          </a:ln>
        </p:spPr>
        <p:txBody>
          <a:bodyPr wrap="square">
            <a:spAutoFit/>
          </a:bodyPr>
          <a:lstStyle/>
          <a:p>
            <a:pPr marL="468000" indent="-457200">
              <a:lnSpc>
                <a:spcPct val="150000"/>
              </a:lnSpc>
              <a:buFont typeface="Wingdings" pitchFamily="2" charset="2"/>
              <a:buChar char="§"/>
            </a:pPr>
            <a:r>
              <a:rPr lang="en-US" sz="2000" dirty="0" smtClean="0"/>
              <a:t>Bag of words inspired model for graphs</a:t>
            </a:r>
          </a:p>
          <a:p>
            <a:pPr marL="468000" indent="-457200">
              <a:lnSpc>
                <a:spcPct val="150000"/>
              </a:lnSpc>
              <a:buFont typeface="Wingdings" pitchFamily="2" charset="2"/>
              <a:buChar char="§"/>
            </a:pPr>
            <a:endParaRPr lang="en-US" sz="1000" dirty="0" smtClean="0"/>
          </a:p>
          <a:p>
            <a:pPr marL="468000" indent="-457200">
              <a:lnSpc>
                <a:spcPct val="150000"/>
              </a:lnSpc>
              <a:buFont typeface="Wingdings" pitchFamily="2" charset="2"/>
              <a:buChar char="§"/>
            </a:pPr>
            <a:r>
              <a:rPr lang="en-US" sz="2000" dirty="0" smtClean="0">
                <a:latin typeface="+mn-lt"/>
              </a:rPr>
              <a:t>Index the graph repository by elementary subgraphs</a:t>
            </a:r>
          </a:p>
          <a:p>
            <a:pPr marL="468000" indent="-457200">
              <a:lnSpc>
                <a:spcPct val="150000"/>
              </a:lnSpc>
              <a:buFont typeface="Wingdings" pitchFamily="2" charset="2"/>
              <a:buChar char="§"/>
            </a:pPr>
            <a:endParaRPr lang="en-US" sz="1000" dirty="0" smtClean="0">
              <a:latin typeface="+mn-lt"/>
            </a:endParaRPr>
          </a:p>
          <a:p>
            <a:pPr marL="468000" indent="-457200">
              <a:lnSpc>
                <a:spcPct val="150000"/>
              </a:lnSpc>
              <a:buFont typeface="Wingdings" pitchFamily="2" charset="2"/>
              <a:buChar char="§"/>
            </a:pPr>
            <a:r>
              <a:rPr lang="en-US" sz="2000" dirty="0" smtClean="0">
                <a:latin typeface="+mn-lt"/>
              </a:rPr>
              <a:t>Explicit GEM for exploiting computational strengths of state of the art machine learning, classification and clustering tools</a:t>
            </a:r>
            <a:endParaRPr lang="en-US" sz="1200" dirty="0" smtClean="0">
              <a:latin typeface="Verdana" pitchFamily="34" charset="0"/>
            </a:endParaRPr>
          </a:p>
        </p:txBody>
      </p:sp>
      <p:sp>
        <p:nvSpPr>
          <p:cNvPr id="12" name="TextBox 11"/>
          <p:cNvSpPr txBox="1"/>
          <p:nvPr/>
        </p:nvSpPr>
        <p:spPr>
          <a:xfrm>
            <a:off x="8442430" y="115470"/>
            <a:ext cx="627095"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Left)">
                                      <p:cBhvr>
                                        <p:cTn id="7" dur="500"/>
                                        <p:tgtEl>
                                          <p:spTgt spid="11">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slide(fromLeft)">
                                      <p:cBhvr>
                                        <p:cTn id="11" dur="500"/>
                                        <p:tgtEl>
                                          <p:spTgt spid="11">
                                            <p:txEl>
                                              <p:pRg st="2" end="2"/>
                                            </p:txEl>
                                          </p:spTgt>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slide(fromLeft)">
                                      <p:cBhvr>
                                        <p:cTn id="1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45</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Subgraph spotting through explicit GEM</a:t>
              </a:r>
            </a:p>
          </p:txBody>
        </p:sp>
      </p:grpSp>
      <p:sp>
        <p:nvSpPr>
          <p:cNvPr id="11" name="Rectangle 13"/>
          <p:cNvSpPr>
            <a:spLocks noChangeArrowheads="1"/>
          </p:cNvSpPr>
          <p:nvPr/>
        </p:nvSpPr>
        <p:spPr bwMode="auto">
          <a:xfrm>
            <a:off x="746051" y="1539174"/>
            <a:ext cx="7632848" cy="1246495"/>
          </a:xfrm>
          <a:prstGeom prst="rect">
            <a:avLst/>
          </a:prstGeom>
          <a:noFill/>
          <a:ln w="9525">
            <a:noFill/>
            <a:miter lim="800000"/>
            <a:headEnd/>
            <a:tailEnd/>
          </a:ln>
        </p:spPr>
        <p:txBody>
          <a:bodyPr wrap="square">
            <a:spAutoFit/>
          </a:bodyPr>
          <a:lstStyle/>
          <a:p>
            <a:pPr marL="468000" indent="-457200">
              <a:lnSpc>
                <a:spcPct val="150000"/>
              </a:lnSpc>
              <a:buFont typeface="Wingdings" pitchFamily="2" charset="2"/>
              <a:buChar char="§"/>
            </a:pPr>
            <a:r>
              <a:rPr lang="en-US" sz="2000" dirty="0" smtClean="0"/>
              <a:t>Unsupervised indexing phase</a:t>
            </a:r>
          </a:p>
          <a:p>
            <a:pPr marL="468000" indent="-457200">
              <a:lnSpc>
                <a:spcPct val="150000"/>
              </a:lnSpc>
              <a:buFont typeface="Wingdings" pitchFamily="2" charset="2"/>
              <a:buChar char="§"/>
            </a:pPr>
            <a:endParaRPr lang="en-US" sz="1000" dirty="0" smtClean="0"/>
          </a:p>
          <a:p>
            <a:pPr marL="468000" indent="-457200">
              <a:lnSpc>
                <a:spcPct val="150000"/>
              </a:lnSpc>
              <a:buFont typeface="Wingdings" pitchFamily="2" charset="2"/>
              <a:buChar char="§"/>
            </a:pPr>
            <a:r>
              <a:rPr lang="en-US" sz="2000" dirty="0" smtClean="0"/>
              <a:t>Graph retrieval and subgraph spotting phase</a:t>
            </a:r>
          </a:p>
        </p:txBody>
      </p:sp>
      <p:sp>
        <p:nvSpPr>
          <p:cNvPr id="13" name="TextBox 12"/>
          <p:cNvSpPr txBox="1"/>
          <p:nvPr/>
        </p:nvSpPr>
        <p:spPr>
          <a:xfrm>
            <a:off x="8442430" y="115470"/>
            <a:ext cx="627095"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Left)">
                                      <p:cBhvr>
                                        <p:cTn id="7" dur="500"/>
                                        <p:tgtEl>
                                          <p:spTgt spid="11">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slide(fromLeft)">
                                      <p:cBhvr>
                                        <p:cTn id="1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46</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Subgraph spotting through explicit GEM</a:t>
              </a:r>
            </a:p>
          </p:txBody>
        </p:sp>
      </p:grpSp>
      <p:sp>
        <p:nvSpPr>
          <p:cNvPr id="11" name="Rectangle 13"/>
          <p:cNvSpPr>
            <a:spLocks noChangeArrowheads="1"/>
          </p:cNvSpPr>
          <p:nvPr/>
        </p:nvSpPr>
        <p:spPr bwMode="auto">
          <a:xfrm>
            <a:off x="746051" y="1539174"/>
            <a:ext cx="7632848" cy="1246495"/>
          </a:xfrm>
          <a:prstGeom prst="rect">
            <a:avLst/>
          </a:prstGeom>
          <a:noFill/>
          <a:ln w="9525">
            <a:noFill/>
            <a:miter lim="800000"/>
            <a:headEnd/>
            <a:tailEnd/>
          </a:ln>
        </p:spPr>
        <p:txBody>
          <a:bodyPr wrap="square">
            <a:spAutoFit/>
          </a:bodyPr>
          <a:lstStyle/>
          <a:p>
            <a:pPr marL="468000" indent="-457200">
              <a:lnSpc>
                <a:spcPct val="150000"/>
              </a:lnSpc>
              <a:buFont typeface="Wingdings" pitchFamily="2" charset="2"/>
              <a:buChar char="§"/>
            </a:pPr>
            <a:r>
              <a:rPr lang="en-US" sz="2000" b="1" dirty="0" smtClean="0">
                <a:solidFill>
                  <a:srgbClr val="0000FF"/>
                </a:solidFill>
              </a:rPr>
              <a:t>Unsupervised indexing phase</a:t>
            </a:r>
          </a:p>
          <a:p>
            <a:pPr marL="468000" indent="-457200">
              <a:lnSpc>
                <a:spcPct val="150000"/>
              </a:lnSpc>
              <a:buFont typeface="Wingdings" pitchFamily="2" charset="2"/>
              <a:buChar char="§"/>
            </a:pPr>
            <a:endParaRPr lang="en-US" sz="1000" dirty="0" smtClean="0"/>
          </a:p>
          <a:p>
            <a:pPr marL="468000" indent="-457200">
              <a:lnSpc>
                <a:spcPct val="150000"/>
              </a:lnSpc>
              <a:buFont typeface="Wingdings" pitchFamily="2" charset="2"/>
              <a:buChar char="§"/>
            </a:pPr>
            <a:r>
              <a:rPr lang="en-US" sz="2000" dirty="0" smtClean="0">
                <a:solidFill>
                  <a:schemeClr val="bg1">
                    <a:lumMod val="50000"/>
                  </a:schemeClr>
                </a:solidFill>
              </a:rPr>
              <a:t>Graph retrieval and subgraph spotting phase</a:t>
            </a:r>
          </a:p>
        </p:txBody>
      </p:sp>
      <p:pic>
        <p:nvPicPr>
          <p:cNvPr id="13" name="Picture 9" descr="D:\SVN-PHDMML2008\PHDMML2008\WorkInProgress[...]\Poster_S3MR_2011\image\Diagram1.png"/>
          <p:cNvPicPr>
            <a:picLocks noChangeAspect="1" noChangeArrowheads="1"/>
          </p:cNvPicPr>
          <p:nvPr/>
        </p:nvPicPr>
        <p:blipFill>
          <a:blip r:embed="rId3" cstate="print"/>
          <a:srcRect/>
          <a:stretch>
            <a:fillRect/>
          </a:stretch>
        </p:blipFill>
        <p:spPr bwMode="auto">
          <a:xfrm>
            <a:off x="71502" y="3630216"/>
            <a:ext cx="2348844" cy="2160000"/>
          </a:xfrm>
          <a:prstGeom prst="rect">
            <a:avLst/>
          </a:prstGeom>
          <a:noFill/>
        </p:spPr>
      </p:pic>
      <p:cxnSp>
        <p:nvCxnSpPr>
          <p:cNvPr id="14" name="Straight Arrow Connector 13"/>
          <p:cNvCxnSpPr/>
          <p:nvPr/>
        </p:nvCxnSpPr>
        <p:spPr>
          <a:xfrm>
            <a:off x="2546775" y="4618738"/>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pic>
        <p:nvPicPr>
          <p:cNvPr id="15" name="Picture 10" descr="D:\SVN-PHDMML2008\PHDMML2008\WorkInProgress[...]\Poster_S3MR_2011\image\Diagram1_spot.png"/>
          <p:cNvPicPr>
            <a:picLocks noChangeAspect="1" noChangeArrowheads="1"/>
          </p:cNvPicPr>
          <p:nvPr/>
        </p:nvPicPr>
        <p:blipFill>
          <a:blip r:embed="rId4" cstate="print"/>
          <a:srcRect/>
          <a:stretch>
            <a:fillRect/>
          </a:stretch>
        </p:blipFill>
        <p:spPr bwMode="auto">
          <a:xfrm>
            <a:off x="3311860" y="3630476"/>
            <a:ext cx="2306353" cy="2340000"/>
          </a:xfrm>
          <a:prstGeom prst="rect">
            <a:avLst/>
          </a:prstGeom>
          <a:noFill/>
        </p:spPr>
      </p:pic>
      <p:pic>
        <p:nvPicPr>
          <p:cNvPr id="16" name="Picture 11" descr="D:\SVN-PHDMML2008\PHDMML2008\WorkInProgress[...]\Poster_S3MR_2011\image\Diagram2_spot.png"/>
          <p:cNvPicPr>
            <a:picLocks noChangeAspect="1" noChangeArrowheads="1"/>
          </p:cNvPicPr>
          <p:nvPr/>
        </p:nvPicPr>
        <p:blipFill>
          <a:blip r:embed="rId5" cstate="print"/>
          <a:srcRect/>
          <a:stretch>
            <a:fillRect/>
          </a:stretch>
        </p:blipFill>
        <p:spPr bwMode="auto">
          <a:xfrm>
            <a:off x="6237185" y="3585471"/>
            <a:ext cx="2603443" cy="2340000"/>
          </a:xfrm>
          <a:prstGeom prst="rect">
            <a:avLst/>
          </a:prstGeom>
          <a:noFill/>
        </p:spPr>
      </p:pic>
      <p:sp>
        <p:nvSpPr>
          <p:cNvPr id="17" name="TextBox 16"/>
          <p:cNvSpPr txBox="1"/>
          <p:nvPr/>
        </p:nvSpPr>
        <p:spPr>
          <a:xfrm>
            <a:off x="5787215" y="3450196"/>
            <a:ext cx="585417" cy="1015663"/>
          </a:xfrm>
          <a:prstGeom prst="rect">
            <a:avLst/>
          </a:prstGeom>
          <a:noFill/>
        </p:spPr>
        <p:txBody>
          <a:bodyPr wrap="none" rtlCol="0">
            <a:spAutoFit/>
          </a:bodyPr>
          <a:lstStyle/>
          <a:p>
            <a:r>
              <a:rPr lang="en-US" sz="6000" i="1" dirty="0" smtClean="0">
                <a:sym typeface="Symbol"/>
              </a:rPr>
              <a:t></a:t>
            </a:r>
            <a:endParaRPr lang="en-US" sz="6000" dirty="0"/>
          </a:p>
        </p:txBody>
      </p:sp>
      <p:cxnSp>
        <p:nvCxnSpPr>
          <p:cNvPr id="18" name="Straight Arrow Connector 17"/>
          <p:cNvCxnSpPr/>
          <p:nvPr/>
        </p:nvCxnSpPr>
        <p:spPr>
          <a:xfrm>
            <a:off x="5832220" y="4575321"/>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424000" y="4618738"/>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0" name="Rectangle 19"/>
          <p:cNvSpPr>
            <a:spLocks noChangeArrowheads="1"/>
          </p:cNvSpPr>
          <p:nvPr/>
        </p:nvSpPr>
        <p:spPr bwMode="auto">
          <a:xfrm>
            <a:off x="341530" y="6240796"/>
            <a:ext cx="2655295" cy="338554"/>
          </a:xfrm>
          <a:prstGeom prst="rect">
            <a:avLst/>
          </a:prstGeom>
          <a:noFill/>
          <a:ln w="9525">
            <a:noFill/>
            <a:miter lim="800000"/>
            <a:headEnd/>
            <a:tailEnd/>
          </a:ln>
        </p:spPr>
        <p:txBody>
          <a:bodyPr wrap="square">
            <a:spAutoFit/>
          </a:bodyPr>
          <a:lstStyle/>
          <a:p>
            <a:pPr fontAlgn="t"/>
            <a:r>
              <a:rPr lang="en-US" sz="1600" dirty="0" smtClean="0">
                <a:latin typeface="+mn-lt"/>
              </a:rPr>
              <a:t>Resemblance attributes</a:t>
            </a:r>
            <a:endParaRPr lang="en-US" sz="1600" dirty="0">
              <a:latin typeface="+mn-lt"/>
            </a:endParaRPr>
          </a:p>
        </p:txBody>
      </p:sp>
      <p:sp>
        <p:nvSpPr>
          <p:cNvPr id="21" name="Rectangle 20"/>
          <p:cNvSpPr>
            <a:spLocks noChangeArrowheads="1"/>
          </p:cNvSpPr>
          <p:nvPr/>
        </p:nvSpPr>
        <p:spPr bwMode="auto">
          <a:xfrm>
            <a:off x="3536885" y="6216987"/>
            <a:ext cx="1980220" cy="338554"/>
          </a:xfrm>
          <a:prstGeom prst="rect">
            <a:avLst/>
          </a:prstGeom>
          <a:noFill/>
          <a:ln w="9525">
            <a:noFill/>
            <a:miter lim="800000"/>
            <a:headEnd/>
            <a:tailEnd/>
          </a:ln>
        </p:spPr>
        <p:txBody>
          <a:bodyPr wrap="square">
            <a:spAutoFit/>
          </a:bodyPr>
          <a:lstStyle/>
          <a:p>
            <a:pPr fontAlgn="t"/>
            <a:r>
              <a:rPr lang="en-US" sz="1600" dirty="0" smtClean="0">
                <a:latin typeface="+mn-lt"/>
              </a:rPr>
              <a:t>Cliques of order-2</a:t>
            </a:r>
            <a:endParaRPr lang="en-US" sz="1600" dirty="0">
              <a:latin typeface="+mn-lt"/>
            </a:endParaRPr>
          </a:p>
        </p:txBody>
      </p:sp>
      <p:sp>
        <p:nvSpPr>
          <p:cNvPr id="22" name="Rectangle 21"/>
          <p:cNvSpPr>
            <a:spLocks noChangeArrowheads="1"/>
          </p:cNvSpPr>
          <p:nvPr/>
        </p:nvSpPr>
        <p:spPr bwMode="auto">
          <a:xfrm>
            <a:off x="7137285" y="6240505"/>
            <a:ext cx="1080120" cy="338554"/>
          </a:xfrm>
          <a:prstGeom prst="rect">
            <a:avLst/>
          </a:prstGeom>
          <a:noFill/>
          <a:ln w="9525">
            <a:noFill/>
            <a:miter lim="800000"/>
            <a:headEnd/>
            <a:tailEnd/>
          </a:ln>
        </p:spPr>
        <p:txBody>
          <a:bodyPr wrap="square">
            <a:spAutoFit/>
          </a:bodyPr>
          <a:lstStyle/>
          <a:p>
            <a:pPr fontAlgn="t"/>
            <a:r>
              <a:rPr lang="en-US" sz="1600" dirty="0" smtClean="0">
                <a:latin typeface="+mn-lt"/>
              </a:rPr>
              <a:t>FSMFVs</a:t>
            </a:r>
            <a:endParaRPr lang="en-US" sz="1600" dirty="0">
              <a:latin typeface="+mn-lt"/>
            </a:endParaRPr>
          </a:p>
        </p:txBody>
      </p:sp>
      <p:sp>
        <p:nvSpPr>
          <p:cNvPr id="23" name="TextBox 22"/>
          <p:cNvSpPr txBox="1"/>
          <p:nvPr/>
        </p:nvSpPr>
        <p:spPr>
          <a:xfrm>
            <a:off x="8442430" y="115470"/>
            <a:ext cx="627095"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slide(fromBottom)">
                                      <p:cBhvr>
                                        <p:cTn id="11" dur="500"/>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Left)">
                                      <p:cBhvr>
                                        <p:cTn id="16" dur="500"/>
                                        <p:tgtEl>
                                          <p:spTgt spid="14"/>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lide(fromLeft)">
                                      <p:cBhvr>
                                        <p:cTn id="20" dur="500"/>
                                        <p:tgtEl>
                                          <p:spTgt spid="15"/>
                                        </p:tgtEl>
                                      </p:cBhvr>
                                    </p:animEffect>
                                  </p:childTnLst>
                                </p:cTn>
                              </p:par>
                            </p:childTnLst>
                          </p:cTn>
                        </p:par>
                        <p:par>
                          <p:cTn id="21" fill="hold">
                            <p:stCondLst>
                              <p:cond delay="1000"/>
                            </p:stCondLst>
                            <p:childTnLst>
                              <p:par>
                                <p:cTn id="22" presetID="12" presetClass="entr" presetSubtype="4" fill="hold" nodeType="after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slide(fromBottom)">
                                      <p:cBhvr>
                                        <p:cTn id="24" dur="500"/>
                                        <p:tgtEl>
                                          <p:spTgt spid="2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Left)">
                                      <p:cBhvr>
                                        <p:cTn id="29" dur="500"/>
                                        <p:tgtEl>
                                          <p:spTgt spid="18"/>
                                        </p:tgtEl>
                                      </p:cBhvr>
                                    </p:animEffect>
                                  </p:childTnLst>
                                </p:cTn>
                              </p:par>
                            </p:childTnLst>
                          </p:cTn>
                        </p:par>
                        <p:par>
                          <p:cTn id="30" fill="hold">
                            <p:stCondLst>
                              <p:cond delay="500"/>
                            </p:stCondLst>
                            <p:childTnLst>
                              <p:par>
                                <p:cTn id="31" presetID="5" presetClass="entr" presetSubtype="1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heckerboard(across)">
                                      <p:cBhvr>
                                        <p:cTn id="33" dur="500"/>
                                        <p:tgtEl>
                                          <p:spTgt spid="17"/>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Left)">
                                      <p:cBhvr>
                                        <p:cTn id="37" dur="500"/>
                                        <p:tgtEl>
                                          <p:spTgt spid="16"/>
                                        </p:tgtEl>
                                      </p:cBhvr>
                                    </p:animEffect>
                                  </p:childTnLst>
                                </p:cTn>
                              </p:par>
                            </p:childTnLst>
                          </p:cTn>
                        </p:par>
                        <p:par>
                          <p:cTn id="38" fill="hold">
                            <p:stCondLst>
                              <p:cond delay="1500"/>
                            </p:stCondLst>
                            <p:childTnLst>
                              <p:par>
                                <p:cTn id="39" presetID="12" presetClass="entr" presetSubtype="4" fill="hold" nodeType="after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slide(fromBottom)">
                                      <p:cBhvr>
                                        <p:cTn id="41" dur="500"/>
                                        <p:tgtEl>
                                          <p:spTgt spid="2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slide(from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47</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Subgraph spotting through explicit GEM</a:t>
              </a:r>
            </a:p>
          </p:txBody>
        </p:sp>
      </p:grpSp>
      <p:sp>
        <p:nvSpPr>
          <p:cNvPr id="11" name="Rectangle 13"/>
          <p:cNvSpPr>
            <a:spLocks noChangeArrowheads="1"/>
          </p:cNvSpPr>
          <p:nvPr/>
        </p:nvSpPr>
        <p:spPr bwMode="auto">
          <a:xfrm>
            <a:off x="746051" y="1539174"/>
            <a:ext cx="7632848" cy="1246495"/>
          </a:xfrm>
          <a:prstGeom prst="rect">
            <a:avLst/>
          </a:prstGeom>
          <a:noFill/>
          <a:ln w="9525">
            <a:noFill/>
            <a:miter lim="800000"/>
            <a:headEnd/>
            <a:tailEnd/>
          </a:ln>
        </p:spPr>
        <p:txBody>
          <a:bodyPr wrap="square">
            <a:spAutoFit/>
          </a:bodyPr>
          <a:lstStyle/>
          <a:p>
            <a:pPr marL="468000" indent="-457200">
              <a:lnSpc>
                <a:spcPct val="150000"/>
              </a:lnSpc>
              <a:buFont typeface="Wingdings" pitchFamily="2" charset="2"/>
              <a:buChar char="§"/>
            </a:pPr>
            <a:r>
              <a:rPr lang="en-US" sz="2000" b="1" dirty="0" smtClean="0">
                <a:solidFill>
                  <a:srgbClr val="0000FF"/>
                </a:solidFill>
              </a:rPr>
              <a:t>Unsupervised indexing phase</a:t>
            </a:r>
          </a:p>
          <a:p>
            <a:pPr marL="468000" indent="-457200">
              <a:lnSpc>
                <a:spcPct val="150000"/>
              </a:lnSpc>
              <a:buFont typeface="Wingdings" pitchFamily="2" charset="2"/>
              <a:buChar char="§"/>
            </a:pPr>
            <a:endParaRPr lang="en-US" sz="1000" dirty="0" smtClean="0"/>
          </a:p>
          <a:p>
            <a:pPr marL="468000" indent="-457200">
              <a:lnSpc>
                <a:spcPct val="150000"/>
              </a:lnSpc>
              <a:buFont typeface="Wingdings" pitchFamily="2" charset="2"/>
              <a:buChar char="§"/>
            </a:pPr>
            <a:r>
              <a:rPr lang="en-US" sz="2000" dirty="0" smtClean="0">
                <a:solidFill>
                  <a:schemeClr val="bg1">
                    <a:lumMod val="50000"/>
                  </a:schemeClr>
                </a:solidFill>
              </a:rPr>
              <a:t>Graph retrieval and subgraph spotting phase</a:t>
            </a:r>
          </a:p>
        </p:txBody>
      </p:sp>
      <p:pic>
        <p:nvPicPr>
          <p:cNvPr id="23" name="Picture 12" descr="D:\SVN-PHDMML2008\PHDMML2008\WorkInProgress[...]\Poster_S3MR_2011\image\_spot_cluster.png"/>
          <p:cNvPicPr>
            <a:picLocks noChangeAspect="1" noChangeArrowheads="1"/>
          </p:cNvPicPr>
          <p:nvPr/>
        </p:nvPicPr>
        <p:blipFill>
          <a:blip r:embed="rId3" cstate="print"/>
          <a:srcRect/>
          <a:stretch>
            <a:fillRect/>
          </a:stretch>
        </p:blipFill>
        <p:spPr bwMode="auto">
          <a:xfrm>
            <a:off x="206515" y="3654285"/>
            <a:ext cx="2603444" cy="2340000"/>
          </a:xfrm>
          <a:prstGeom prst="rect">
            <a:avLst/>
          </a:prstGeom>
          <a:noFill/>
        </p:spPr>
      </p:pic>
      <p:pic>
        <p:nvPicPr>
          <p:cNvPr id="24" name="Picture 13" descr="D:\SVN-PHDMML2008\PHDMML2008\WorkInProgress[...]\Poster_S3MR_2011\image\_spot_classifier.png"/>
          <p:cNvPicPr>
            <a:picLocks noChangeAspect="1" noChangeArrowheads="1"/>
          </p:cNvPicPr>
          <p:nvPr/>
        </p:nvPicPr>
        <p:blipFill>
          <a:blip r:embed="rId4" cstate="print"/>
          <a:srcRect/>
          <a:stretch>
            <a:fillRect/>
          </a:stretch>
        </p:blipFill>
        <p:spPr bwMode="auto">
          <a:xfrm>
            <a:off x="3671900" y="3654025"/>
            <a:ext cx="2585635" cy="2340000"/>
          </a:xfrm>
          <a:prstGeom prst="rect">
            <a:avLst/>
          </a:prstGeom>
          <a:noFill/>
        </p:spPr>
      </p:pic>
      <p:sp>
        <p:nvSpPr>
          <p:cNvPr id="25" name="Flowchart: Magnetic Disk 24"/>
          <p:cNvSpPr/>
          <p:nvPr/>
        </p:nvSpPr>
        <p:spPr>
          <a:xfrm>
            <a:off x="7812360" y="4059070"/>
            <a:ext cx="1035115" cy="1618075"/>
          </a:xfrm>
          <a:prstGeom prst="flowChartMagneticDisk">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INDEX</a:t>
            </a:r>
            <a:endParaRPr lang="en-US" sz="2000" dirty="0">
              <a:solidFill>
                <a:schemeClr val="tx1"/>
              </a:solidFill>
            </a:endParaRPr>
          </a:p>
        </p:txBody>
      </p:sp>
      <p:cxnSp>
        <p:nvCxnSpPr>
          <p:cNvPr id="26" name="Straight Arrow Connector 25"/>
          <p:cNvCxnSpPr/>
          <p:nvPr/>
        </p:nvCxnSpPr>
        <p:spPr>
          <a:xfrm>
            <a:off x="3086915" y="4822567"/>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7315" y="4824155"/>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8" name="Rectangle 27"/>
          <p:cNvSpPr>
            <a:spLocks noChangeArrowheads="1"/>
          </p:cNvSpPr>
          <p:nvPr/>
        </p:nvSpPr>
        <p:spPr bwMode="auto">
          <a:xfrm>
            <a:off x="836584" y="6039580"/>
            <a:ext cx="3105346" cy="584775"/>
          </a:xfrm>
          <a:prstGeom prst="rect">
            <a:avLst/>
          </a:prstGeom>
          <a:noFill/>
          <a:ln w="9525">
            <a:noFill/>
            <a:miter lim="800000"/>
            <a:headEnd/>
            <a:tailEnd/>
          </a:ln>
        </p:spPr>
        <p:txBody>
          <a:bodyPr wrap="square">
            <a:spAutoFit/>
          </a:bodyPr>
          <a:lstStyle/>
          <a:p>
            <a:pPr fontAlgn="t"/>
            <a:r>
              <a:rPr lang="en-US" sz="1600" dirty="0" smtClean="0">
                <a:latin typeface="+mn-lt"/>
              </a:rPr>
              <a:t>FSMFV clusters using an</a:t>
            </a:r>
          </a:p>
          <a:p>
            <a:pPr fontAlgn="t"/>
            <a:r>
              <a:rPr lang="en-US" sz="1600" dirty="0" smtClean="0">
                <a:latin typeface="+mn-lt"/>
              </a:rPr>
              <a:t>hierarchical clustering technique</a:t>
            </a:r>
            <a:endParaRPr lang="en-US" sz="1600" dirty="0">
              <a:latin typeface="+mn-lt"/>
            </a:endParaRPr>
          </a:p>
        </p:txBody>
      </p:sp>
      <p:sp>
        <p:nvSpPr>
          <p:cNvPr id="29" name="Rectangle 28"/>
          <p:cNvSpPr>
            <a:spLocks noChangeArrowheads="1"/>
          </p:cNvSpPr>
          <p:nvPr/>
        </p:nvSpPr>
        <p:spPr bwMode="auto">
          <a:xfrm>
            <a:off x="4526995" y="6264315"/>
            <a:ext cx="1215135" cy="338554"/>
          </a:xfrm>
          <a:prstGeom prst="rect">
            <a:avLst/>
          </a:prstGeom>
          <a:noFill/>
          <a:ln w="9525">
            <a:noFill/>
            <a:miter lim="800000"/>
            <a:headEnd/>
            <a:tailEnd/>
          </a:ln>
        </p:spPr>
        <p:txBody>
          <a:bodyPr wrap="square">
            <a:spAutoFit/>
          </a:bodyPr>
          <a:lstStyle/>
          <a:p>
            <a:pPr fontAlgn="t"/>
            <a:r>
              <a:rPr lang="en-US" sz="1600" dirty="0" smtClean="0">
                <a:latin typeface="+mn-lt"/>
              </a:rPr>
              <a:t>Classifier</a:t>
            </a:r>
            <a:endParaRPr lang="en-US" sz="1600" dirty="0">
              <a:latin typeface="+mn-lt"/>
            </a:endParaRPr>
          </a:p>
        </p:txBody>
      </p:sp>
      <p:sp>
        <p:nvSpPr>
          <p:cNvPr id="18" name="TextBox 17"/>
          <p:cNvSpPr txBox="1"/>
          <p:nvPr/>
        </p:nvSpPr>
        <p:spPr>
          <a:xfrm>
            <a:off x="8442430" y="115470"/>
            <a:ext cx="627095"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smtClean="0">
              <a:solidFill>
                <a:schemeClr val="bg1"/>
              </a:solidFill>
              <a:latin typeface="+mn-lt"/>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slide(fromBottom)">
                                      <p:cBhvr>
                                        <p:cTn id="7" dur="500"/>
                                        <p:tgtEl>
                                          <p:spTgt spid="28">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Effect transition="in" filter="slide(fromBottom)">
                                      <p:cBhvr>
                                        <p:cTn id="11" dur="500"/>
                                        <p:tgtEl>
                                          <p:spTgt spid="2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slide(fromLeft)">
                                      <p:cBhvr>
                                        <p:cTn id="16" dur="500"/>
                                        <p:tgtEl>
                                          <p:spTgt spid="26"/>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lide(fromLeft)">
                                      <p:cBhvr>
                                        <p:cTn id="20" dur="500"/>
                                        <p:tgtEl>
                                          <p:spTgt spid="24"/>
                                        </p:tgtEl>
                                      </p:cBhvr>
                                    </p:animEffect>
                                  </p:childTnLst>
                                </p:cTn>
                              </p:par>
                            </p:childTnLst>
                          </p:cTn>
                        </p:par>
                        <p:par>
                          <p:cTn id="21" fill="hold">
                            <p:stCondLst>
                              <p:cond delay="1000"/>
                            </p:stCondLst>
                            <p:childTnLst>
                              <p:par>
                                <p:cTn id="22" presetID="12" presetClass="entr" presetSubtype="4" fill="hold"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slide(fromBottom)">
                                      <p:cBhvr>
                                        <p:cTn id="24" dur="500"/>
                                        <p:tgtEl>
                                          <p:spTgt spid="2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lide(fromLeft)">
                                      <p:cBhvr>
                                        <p:cTn id="29" dur="500"/>
                                        <p:tgtEl>
                                          <p:spTgt spid="27"/>
                                        </p:tgtEl>
                                      </p:cBhvr>
                                    </p:animEffect>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slide(from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60" name="Picture 4"/>
          <p:cNvPicPr>
            <a:picLocks noChangeAspect="1" noChangeArrowheads="1"/>
          </p:cNvPicPr>
          <p:nvPr/>
        </p:nvPicPr>
        <p:blipFill>
          <a:blip r:embed="rId3" cstate="print"/>
          <a:srcRect/>
          <a:stretch>
            <a:fillRect/>
          </a:stretch>
        </p:blipFill>
        <p:spPr bwMode="auto">
          <a:xfrm>
            <a:off x="5112060" y="3636370"/>
            <a:ext cx="2809875" cy="2447925"/>
          </a:xfrm>
          <a:prstGeom prst="rect">
            <a:avLst/>
          </a:prstGeom>
          <a:noFill/>
          <a:ln w="9525">
            <a:noFill/>
            <a:miter lim="800000"/>
            <a:headEnd/>
            <a:tailEnd/>
          </a:ln>
        </p:spPr>
      </p:pic>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48</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Subgraph spotting through explicit GEM</a:t>
              </a:r>
            </a:p>
          </p:txBody>
        </p:sp>
      </p:grpSp>
      <p:sp>
        <p:nvSpPr>
          <p:cNvPr id="11" name="Rectangle 13"/>
          <p:cNvSpPr>
            <a:spLocks noChangeArrowheads="1"/>
          </p:cNvSpPr>
          <p:nvPr/>
        </p:nvSpPr>
        <p:spPr bwMode="auto">
          <a:xfrm>
            <a:off x="746051" y="1539174"/>
            <a:ext cx="7632848" cy="1246495"/>
          </a:xfrm>
          <a:prstGeom prst="rect">
            <a:avLst/>
          </a:prstGeom>
          <a:noFill/>
          <a:ln w="9525">
            <a:noFill/>
            <a:miter lim="800000"/>
            <a:headEnd/>
            <a:tailEnd/>
          </a:ln>
        </p:spPr>
        <p:txBody>
          <a:bodyPr wrap="square">
            <a:spAutoFit/>
          </a:bodyPr>
          <a:lstStyle/>
          <a:p>
            <a:pPr marL="468000" indent="-457200">
              <a:lnSpc>
                <a:spcPct val="150000"/>
              </a:lnSpc>
              <a:buFont typeface="Wingdings" pitchFamily="2" charset="2"/>
              <a:buChar char="§"/>
            </a:pPr>
            <a:r>
              <a:rPr lang="en-US" sz="2000" dirty="0" smtClean="0">
                <a:solidFill>
                  <a:schemeClr val="bg1">
                    <a:lumMod val="50000"/>
                  </a:schemeClr>
                </a:solidFill>
              </a:rPr>
              <a:t>Unsupervised indexing phase</a:t>
            </a:r>
          </a:p>
          <a:p>
            <a:pPr marL="468000" indent="-457200">
              <a:lnSpc>
                <a:spcPct val="150000"/>
              </a:lnSpc>
              <a:buFont typeface="Wingdings" pitchFamily="2" charset="2"/>
              <a:buChar char="§"/>
            </a:pPr>
            <a:endParaRPr lang="en-US" sz="1000" dirty="0" smtClean="0"/>
          </a:p>
          <a:p>
            <a:pPr marL="468000" indent="-457200">
              <a:lnSpc>
                <a:spcPct val="150000"/>
              </a:lnSpc>
              <a:buFont typeface="Wingdings" pitchFamily="2" charset="2"/>
              <a:buChar char="§"/>
            </a:pPr>
            <a:r>
              <a:rPr lang="en-US" sz="2000" b="1" dirty="0" smtClean="0">
                <a:solidFill>
                  <a:srgbClr val="0000FF"/>
                </a:solidFill>
              </a:rPr>
              <a:t>Graph retrieval and subgraph spotting phase</a:t>
            </a:r>
          </a:p>
        </p:txBody>
      </p:sp>
      <p:cxnSp>
        <p:nvCxnSpPr>
          <p:cNvPr id="14" name="Straight Arrow Connector 13"/>
          <p:cNvCxnSpPr/>
          <p:nvPr/>
        </p:nvCxnSpPr>
        <p:spPr>
          <a:xfrm>
            <a:off x="2411840" y="4867572"/>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92060" y="3948153"/>
            <a:ext cx="505267" cy="830997"/>
          </a:xfrm>
          <a:prstGeom prst="rect">
            <a:avLst/>
          </a:prstGeom>
          <a:noFill/>
        </p:spPr>
        <p:txBody>
          <a:bodyPr wrap="none" rtlCol="0">
            <a:spAutoFit/>
          </a:bodyPr>
          <a:lstStyle/>
          <a:p>
            <a:r>
              <a:rPr lang="en-US" sz="4800" i="1" dirty="0" smtClean="0">
                <a:sym typeface="Symbol"/>
              </a:rPr>
              <a:t></a:t>
            </a:r>
            <a:endParaRPr lang="en-US" sz="4800" dirty="0"/>
          </a:p>
        </p:txBody>
      </p:sp>
      <p:cxnSp>
        <p:nvCxnSpPr>
          <p:cNvPr id="18" name="Straight Arrow Connector 17"/>
          <p:cNvCxnSpPr/>
          <p:nvPr/>
        </p:nvCxnSpPr>
        <p:spPr>
          <a:xfrm>
            <a:off x="4437065" y="4869160"/>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857445" y="4867572"/>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0" name="Rectangle 19"/>
          <p:cNvSpPr>
            <a:spLocks noChangeArrowheads="1"/>
          </p:cNvSpPr>
          <p:nvPr/>
        </p:nvSpPr>
        <p:spPr bwMode="auto">
          <a:xfrm>
            <a:off x="476626" y="5814265"/>
            <a:ext cx="2385264" cy="338554"/>
          </a:xfrm>
          <a:prstGeom prst="rect">
            <a:avLst/>
          </a:prstGeom>
          <a:noFill/>
          <a:ln w="9525">
            <a:noFill/>
            <a:miter lim="800000"/>
            <a:headEnd/>
            <a:tailEnd/>
          </a:ln>
        </p:spPr>
        <p:txBody>
          <a:bodyPr wrap="square">
            <a:spAutoFit/>
          </a:bodyPr>
          <a:lstStyle/>
          <a:p>
            <a:pPr fontAlgn="t"/>
            <a:r>
              <a:rPr lang="en-US" sz="1600" dirty="0" smtClean="0">
                <a:latin typeface="+mn-lt"/>
              </a:rPr>
              <a:t>Resemblance attributes</a:t>
            </a:r>
            <a:endParaRPr lang="en-US" sz="1600" dirty="0">
              <a:latin typeface="+mn-lt"/>
            </a:endParaRPr>
          </a:p>
        </p:txBody>
      </p:sp>
      <p:sp>
        <p:nvSpPr>
          <p:cNvPr id="21" name="Rectangle 20"/>
          <p:cNvSpPr>
            <a:spLocks noChangeArrowheads="1"/>
          </p:cNvSpPr>
          <p:nvPr/>
        </p:nvSpPr>
        <p:spPr bwMode="auto">
          <a:xfrm>
            <a:off x="2906815" y="5814265"/>
            <a:ext cx="1845205" cy="338554"/>
          </a:xfrm>
          <a:prstGeom prst="rect">
            <a:avLst/>
          </a:prstGeom>
          <a:noFill/>
          <a:ln w="9525">
            <a:noFill/>
            <a:miter lim="800000"/>
            <a:headEnd/>
            <a:tailEnd/>
          </a:ln>
        </p:spPr>
        <p:txBody>
          <a:bodyPr wrap="square">
            <a:spAutoFit/>
          </a:bodyPr>
          <a:lstStyle/>
          <a:p>
            <a:pPr fontAlgn="t"/>
            <a:r>
              <a:rPr lang="en-US" sz="1600" dirty="0" smtClean="0">
                <a:latin typeface="+mn-lt"/>
              </a:rPr>
              <a:t>Cliques of order-2</a:t>
            </a:r>
            <a:endParaRPr lang="en-US" sz="1600" dirty="0">
              <a:latin typeface="+mn-lt"/>
            </a:endParaRPr>
          </a:p>
        </p:txBody>
      </p:sp>
      <p:sp>
        <p:nvSpPr>
          <p:cNvPr id="22" name="Rectangle 21"/>
          <p:cNvSpPr>
            <a:spLocks noChangeArrowheads="1"/>
          </p:cNvSpPr>
          <p:nvPr/>
        </p:nvSpPr>
        <p:spPr bwMode="auto">
          <a:xfrm>
            <a:off x="6372200" y="5814265"/>
            <a:ext cx="990110" cy="338554"/>
          </a:xfrm>
          <a:prstGeom prst="rect">
            <a:avLst/>
          </a:prstGeom>
          <a:noFill/>
          <a:ln w="9525">
            <a:noFill/>
            <a:miter lim="800000"/>
            <a:headEnd/>
            <a:tailEnd/>
          </a:ln>
        </p:spPr>
        <p:txBody>
          <a:bodyPr wrap="square">
            <a:spAutoFit/>
          </a:bodyPr>
          <a:lstStyle/>
          <a:p>
            <a:pPr fontAlgn="t"/>
            <a:r>
              <a:rPr lang="en-US" sz="1600" dirty="0" smtClean="0">
                <a:latin typeface="+mn-lt"/>
              </a:rPr>
              <a:t>FSMFVs</a:t>
            </a:r>
            <a:endParaRPr lang="en-US" sz="1600" dirty="0">
              <a:latin typeface="+mn-lt"/>
            </a:endParaRPr>
          </a:p>
        </p:txBody>
      </p:sp>
      <p:pic>
        <p:nvPicPr>
          <p:cNvPr id="403458" name="Picture 2"/>
          <p:cNvPicPr>
            <a:picLocks noChangeAspect="1" noChangeArrowheads="1"/>
          </p:cNvPicPr>
          <p:nvPr/>
        </p:nvPicPr>
        <p:blipFill>
          <a:blip r:embed="rId4" cstate="print"/>
          <a:srcRect/>
          <a:stretch>
            <a:fillRect/>
          </a:stretch>
        </p:blipFill>
        <p:spPr bwMode="auto">
          <a:xfrm>
            <a:off x="1286715" y="4419110"/>
            <a:ext cx="914400" cy="857250"/>
          </a:xfrm>
          <a:prstGeom prst="rect">
            <a:avLst/>
          </a:prstGeom>
          <a:noFill/>
          <a:ln w="9525">
            <a:noFill/>
            <a:miter lim="800000"/>
            <a:headEnd/>
            <a:tailEnd/>
          </a:ln>
        </p:spPr>
      </p:pic>
      <p:pic>
        <p:nvPicPr>
          <p:cNvPr id="403459" name="Picture 3"/>
          <p:cNvPicPr>
            <a:picLocks noChangeAspect="1" noChangeArrowheads="1"/>
          </p:cNvPicPr>
          <p:nvPr/>
        </p:nvPicPr>
        <p:blipFill>
          <a:blip r:embed="rId5" cstate="print"/>
          <a:srcRect/>
          <a:stretch>
            <a:fillRect/>
          </a:stretch>
        </p:blipFill>
        <p:spPr bwMode="auto">
          <a:xfrm>
            <a:off x="3221850" y="4247170"/>
            <a:ext cx="866775" cy="1162050"/>
          </a:xfrm>
          <a:prstGeom prst="rect">
            <a:avLst/>
          </a:prstGeom>
          <a:noFill/>
          <a:ln w="9525">
            <a:noFill/>
            <a:miter lim="800000"/>
            <a:headEnd/>
            <a:tailEnd/>
          </a:ln>
        </p:spPr>
      </p:pic>
      <p:sp>
        <p:nvSpPr>
          <p:cNvPr id="23" name="TextBox 22"/>
          <p:cNvSpPr txBox="1"/>
          <p:nvPr/>
        </p:nvSpPr>
        <p:spPr>
          <a:xfrm>
            <a:off x="8442430" y="115470"/>
            <a:ext cx="627095"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03458"/>
                                        </p:tgtEl>
                                        <p:attrNameLst>
                                          <p:attrName>style.visibility</p:attrName>
                                        </p:attrNameLst>
                                      </p:cBhvr>
                                      <p:to>
                                        <p:strVal val="visible"/>
                                      </p:to>
                                    </p:set>
                                    <p:animEffect transition="in" filter="slide(fromLeft)">
                                      <p:cBhvr>
                                        <p:cTn id="7" dur="500"/>
                                        <p:tgtEl>
                                          <p:spTgt spid="40345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slide(fromBottom)">
                                      <p:cBhvr>
                                        <p:cTn id="11" dur="500"/>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Left)">
                                      <p:cBhvr>
                                        <p:cTn id="16" dur="500"/>
                                        <p:tgtEl>
                                          <p:spTgt spid="14"/>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403459"/>
                                        </p:tgtEl>
                                        <p:attrNameLst>
                                          <p:attrName>style.visibility</p:attrName>
                                        </p:attrNameLst>
                                      </p:cBhvr>
                                      <p:to>
                                        <p:strVal val="visible"/>
                                      </p:to>
                                    </p:set>
                                    <p:animEffect transition="in" filter="slide(fromLeft)">
                                      <p:cBhvr>
                                        <p:cTn id="20" dur="500"/>
                                        <p:tgtEl>
                                          <p:spTgt spid="403459"/>
                                        </p:tgtEl>
                                      </p:cBhvr>
                                    </p:animEffect>
                                  </p:childTnLst>
                                </p:cTn>
                              </p:par>
                            </p:childTnLst>
                          </p:cTn>
                        </p:par>
                        <p:par>
                          <p:cTn id="21" fill="hold">
                            <p:stCondLst>
                              <p:cond delay="1000"/>
                            </p:stCondLst>
                            <p:childTnLst>
                              <p:par>
                                <p:cTn id="22" presetID="12" presetClass="entr" presetSubtype="4" fill="hold" nodeType="after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slide(fromBottom)">
                                      <p:cBhvr>
                                        <p:cTn id="24" dur="500"/>
                                        <p:tgtEl>
                                          <p:spTgt spid="2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Left)">
                                      <p:cBhvr>
                                        <p:cTn id="29" dur="500"/>
                                        <p:tgtEl>
                                          <p:spTgt spid="18"/>
                                        </p:tgtEl>
                                      </p:cBhvr>
                                    </p:animEffect>
                                  </p:childTnLst>
                                </p:cTn>
                              </p:par>
                            </p:childTnLst>
                          </p:cTn>
                        </p:par>
                        <p:par>
                          <p:cTn id="30" fill="hold">
                            <p:stCondLst>
                              <p:cond delay="500"/>
                            </p:stCondLst>
                            <p:childTnLst>
                              <p:par>
                                <p:cTn id="31" presetID="5" presetClass="entr" presetSubtype="1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heckerboard(across)">
                                      <p:cBhvr>
                                        <p:cTn id="33" dur="500"/>
                                        <p:tgtEl>
                                          <p:spTgt spid="17"/>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403460"/>
                                        </p:tgtEl>
                                        <p:attrNameLst>
                                          <p:attrName>style.visibility</p:attrName>
                                        </p:attrNameLst>
                                      </p:cBhvr>
                                      <p:to>
                                        <p:strVal val="visible"/>
                                      </p:to>
                                    </p:set>
                                    <p:animEffect transition="in" filter="slide(fromLeft)">
                                      <p:cBhvr>
                                        <p:cTn id="37" dur="500"/>
                                        <p:tgtEl>
                                          <p:spTgt spid="403460"/>
                                        </p:tgtEl>
                                      </p:cBhvr>
                                    </p:animEffect>
                                  </p:childTnLst>
                                </p:cTn>
                              </p:par>
                            </p:childTnLst>
                          </p:cTn>
                        </p:par>
                        <p:par>
                          <p:cTn id="38" fill="hold">
                            <p:stCondLst>
                              <p:cond delay="1500"/>
                            </p:stCondLst>
                            <p:childTnLst>
                              <p:par>
                                <p:cTn id="39" presetID="12" presetClass="entr" presetSubtype="4" fill="hold" nodeType="after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slide(fromBottom)">
                                      <p:cBhvr>
                                        <p:cTn id="41" dur="500"/>
                                        <p:tgtEl>
                                          <p:spTgt spid="22">
                                            <p:txEl>
                                              <p:pRg st="0" end="0"/>
                                            </p:txEl>
                                          </p:spTgt>
                                        </p:tgtEl>
                                      </p:cBhvr>
                                    </p:animEffect>
                                  </p:childTnLst>
                                </p:cTn>
                              </p:par>
                            </p:childTnLst>
                          </p:cTn>
                        </p:par>
                        <p:par>
                          <p:cTn id="42" fill="hold">
                            <p:stCondLst>
                              <p:cond delay="2000"/>
                            </p:stCondLst>
                            <p:childTnLst>
                              <p:par>
                                <p:cTn id="43" presetID="1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slide(from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8" name="Picture 4"/>
          <p:cNvPicPr>
            <a:picLocks noChangeAspect="1" noChangeArrowheads="1"/>
          </p:cNvPicPr>
          <p:nvPr/>
        </p:nvPicPr>
        <p:blipFill>
          <a:blip r:embed="rId4" cstate="print"/>
          <a:srcRect/>
          <a:stretch>
            <a:fillRect/>
          </a:stretch>
        </p:blipFill>
        <p:spPr bwMode="auto">
          <a:xfrm>
            <a:off x="414338" y="3183210"/>
            <a:ext cx="8315325" cy="3486150"/>
          </a:xfrm>
          <a:prstGeom prst="rect">
            <a:avLst/>
          </a:prstGeom>
          <a:noFill/>
          <a:ln w="9525">
            <a:noFill/>
            <a:miter lim="800000"/>
            <a:headEnd/>
            <a:tailEnd/>
          </a:ln>
        </p:spPr>
      </p:pic>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49</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Subgraph spotting through explicit GEM</a:t>
              </a:r>
            </a:p>
          </p:txBody>
        </p:sp>
      </p:grpSp>
      <p:sp>
        <p:nvSpPr>
          <p:cNvPr id="11" name="Rectangle 13"/>
          <p:cNvSpPr>
            <a:spLocks noChangeArrowheads="1"/>
          </p:cNvSpPr>
          <p:nvPr/>
        </p:nvSpPr>
        <p:spPr bwMode="auto">
          <a:xfrm>
            <a:off x="746051" y="1539174"/>
            <a:ext cx="7632848" cy="1246495"/>
          </a:xfrm>
          <a:prstGeom prst="rect">
            <a:avLst/>
          </a:prstGeom>
          <a:noFill/>
          <a:ln w="9525">
            <a:noFill/>
            <a:miter lim="800000"/>
            <a:headEnd/>
            <a:tailEnd/>
          </a:ln>
        </p:spPr>
        <p:txBody>
          <a:bodyPr wrap="square">
            <a:spAutoFit/>
          </a:bodyPr>
          <a:lstStyle/>
          <a:p>
            <a:pPr marL="468000" indent="-457200">
              <a:lnSpc>
                <a:spcPct val="150000"/>
              </a:lnSpc>
              <a:buFont typeface="Wingdings" pitchFamily="2" charset="2"/>
              <a:buChar char="§"/>
            </a:pPr>
            <a:r>
              <a:rPr lang="en-US" sz="2000" dirty="0" smtClean="0">
                <a:solidFill>
                  <a:schemeClr val="bg1">
                    <a:lumMod val="50000"/>
                  </a:schemeClr>
                </a:solidFill>
              </a:rPr>
              <a:t>Unsupervised indexing phase</a:t>
            </a:r>
          </a:p>
          <a:p>
            <a:pPr marL="468000" indent="-457200">
              <a:lnSpc>
                <a:spcPct val="150000"/>
              </a:lnSpc>
              <a:buFont typeface="Wingdings" pitchFamily="2" charset="2"/>
              <a:buChar char="§"/>
            </a:pPr>
            <a:endParaRPr lang="en-US" sz="1000" dirty="0" smtClean="0"/>
          </a:p>
          <a:p>
            <a:pPr marL="468000" indent="-457200">
              <a:lnSpc>
                <a:spcPct val="150000"/>
              </a:lnSpc>
              <a:buFont typeface="Wingdings" pitchFamily="2" charset="2"/>
              <a:buChar char="§"/>
            </a:pPr>
            <a:r>
              <a:rPr lang="en-US" sz="2000" b="1" dirty="0" smtClean="0">
                <a:solidFill>
                  <a:srgbClr val="0000FF"/>
                </a:solidFill>
              </a:rPr>
              <a:t>Graph retrieval and subgraph spotting phase</a:t>
            </a:r>
          </a:p>
        </p:txBody>
      </p:sp>
      <p:sp>
        <p:nvSpPr>
          <p:cNvPr id="25" name="Flowchart: Magnetic Disk 24"/>
          <p:cNvSpPr/>
          <p:nvPr/>
        </p:nvSpPr>
        <p:spPr>
          <a:xfrm>
            <a:off x="4932040" y="4059070"/>
            <a:ext cx="1035115" cy="1618075"/>
          </a:xfrm>
          <a:prstGeom prst="flowChartMagneticDisk">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INDEX</a:t>
            </a:r>
            <a:endParaRPr lang="en-US" sz="2000" dirty="0">
              <a:solidFill>
                <a:schemeClr val="tx1"/>
              </a:solidFill>
            </a:endParaRPr>
          </a:p>
        </p:txBody>
      </p:sp>
      <p:cxnSp>
        <p:nvCxnSpPr>
          <p:cNvPr id="26" name="Straight Arrow Connector 25"/>
          <p:cNvCxnSpPr/>
          <p:nvPr/>
        </p:nvCxnSpPr>
        <p:spPr>
          <a:xfrm>
            <a:off x="3897005" y="4822567"/>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pic>
        <p:nvPicPr>
          <p:cNvPr id="18" name="Picture 12" descr="D:\SVN-PHDMML2008\PHDMML2008\WorkInProgress[...]\Poster_S3MR_2011\image\_spot_cluster.png"/>
          <p:cNvPicPr>
            <a:picLocks noChangeAspect="1" noChangeArrowheads="1"/>
          </p:cNvPicPr>
          <p:nvPr/>
        </p:nvPicPr>
        <p:blipFill>
          <a:blip r:embed="rId5" cstate="print"/>
          <a:srcRect/>
          <a:stretch>
            <a:fillRect/>
          </a:stretch>
        </p:blipFill>
        <p:spPr bwMode="auto">
          <a:xfrm>
            <a:off x="746575" y="3654285"/>
            <a:ext cx="2603444" cy="2340000"/>
          </a:xfrm>
          <a:prstGeom prst="rect">
            <a:avLst/>
          </a:prstGeom>
          <a:noFill/>
        </p:spPr>
      </p:pic>
      <p:sp>
        <p:nvSpPr>
          <p:cNvPr id="19" name="Rectangle 18"/>
          <p:cNvSpPr>
            <a:spLocks noChangeArrowheads="1"/>
          </p:cNvSpPr>
          <p:nvPr/>
        </p:nvSpPr>
        <p:spPr bwMode="auto">
          <a:xfrm>
            <a:off x="1466655" y="5949280"/>
            <a:ext cx="1440160" cy="338554"/>
          </a:xfrm>
          <a:prstGeom prst="rect">
            <a:avLst/>
          </a:prstGeom>
          <a:noFill/>
          <a:ln w="9525">
            <a:noFill/>
            <a:miter lim="800000"/>
            <a:headEnd/>
            <a:tailEnd/>
          </a:ln>
        </p:spPr>
        <p:txBody>
          <a:bodyPr wrap="square">
            <a:spAutoFit/>
          </a:bodyPr>
          <a:lstStyle/>
          <a:p>
            <a:pPr fontAlgn="t"/>
            <a:r>
              <a:rPr lang="en-US" sz="1600" dirty="0" smtClean="0">
                <a:latin typeface="+mn-lt"/>
              </a:rPr>
              <a:t>Classify</a:t>
            </a:r>
            <a:endParaRPr lang="en-US" sz="1600" dirty="0">
              <a:latin typeface="+mn-lt"/>
            </a:endParaRPr>
          </a:p>
        </p:txBody>
      </p:sp>
      <p:cxnSp>
        <p:nvCxnSpPr>
          <p:cNvPr id="20" name="Straight Arrow Connector 19"/>
          <p:cNvCxnSpPr/>
          <p:nvPr/>
        </p:nvCxnSpPr>
        <p:spPr>
          <a:xfrm>
            <a:off x="6372280" y="4867572"/>
            <a:ext cx="7200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7317304" y="4620616"/>
            <a:ext cx="1665185" cy="646331"/>
          </a:xfrm>
          <a:prstGeom prst="rect">
            <a:avLst/>
          </a:prstGeom>
          <a:noFill/>
          <a:ln w="9525">
            <a:noFill/>
            <a:miter lim="800000"/>
            <a:headEnd/>
            <a:tailEnd/>
          </a:ln>
        </p:spPr>
        <p:txBody>
          <a:bodyPr wrap="square">
            <a:spAutoFit/>
          </a:bodyPr>
          <a:lstStyle/>
          <a:p>
            <a:pPr fontAlgn="t"/>
            <a:r>
              <a:rPr lang="en-US" b="1" dirty="0" smtClean="0">
                <a:latin typeface="+mn-lt"/>
              </a:rPr>
              <a:t>Set of result graphs</a:t>
            </a:r>
            <a:endParaRPr lang="en-US" b="1" dirty="0">
              <a:latin typeface="+mn-lt"/>
            </a:endParaRPr>
          </a:p>
        </p:txBody>
      </p:sp>
      <p:graphicFrame>
        <p:nvGraphicFramePr>
          <p:cNvPr id="405506" name="Object 2"/>
          <p:cNvGraphicFramePr>
            <a:graphicFrameLocks noChangeAspect="1"/>
          </p:cNvGraphicFramePr>
          <p:nvPr/>
        </p:nvGraphicFramePr>
        <p:xfrm>
          <a:off x="206375" y="3500438"/>
          <a:ext cx="4143375" cy="1143000"/>
        </p:xfrm>
        <a:graphic>
          <a:graphicData uri="http://schemas.openxmlformats.org/presentationml/2006/ole">
            <p:oleObj spid="_x0000_s405506" name="Equation" r:id="rId6" imgW="2577960" imgH="711000" progId="Equation.3">
              <p:embed/>
            </p:oleObj>
          </a:graphicData>
        </a:graphic>
      </p:graphicFrame>
      <p:sp>
        <p:nvSpPr>
          <p:cNvPr id="30" name="TextBox 29"/>
          <p:cNvSpPr txBox="1"/>
          <p:nvPr/>
        </p:nvSpPr>
        <p:spPr>
          <a:xfrm>
            <a:off x="1376644" y="3564015"/>
            <a:ext cx="2925325"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sp>
        <p:nvSpPr>
          <p:cNvPr id="31" name="TextBox 30"/>
          <p:cNvSpPr txBox="1"/>
          <p:nvPr/>
        </p:nvSpPr>
        <p:spPr>
          <a:xfrm>
            <a:off x="1376645" y="3932475"/>
            <a:ext cx="2925325"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sp>
        <p:nvSpPr>
          <p:cNvPr id="32" name="TextBox 31"/>
          <p:cNvSpPr txBox="1"/>
          <p:nvPr/>
        </p:nvSpPr>
        <p:spPr>
          <a:xfrm>
            <a:off x="1376645" y="4292515"/>
            <a:ext cx="2925325"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graphicFrame>
        <p:nvGraphicFramePr>
          <p:cNvPr id="405507" name="Object 3"/>
          <p:cNvGraphicFramePr>
            <a:graphicFrameLocks noChangeAspect="1"/>
          </p:cNvGraphicFramePr>
          <p:nvPr/>
        </p:nvGraphicFramePr>
        <p:xfrm>
          <a:off x="5220142" y="4180936"/>
          <a:ext cx="2879725" cy="1108075"/>
        </p:xfrm>
        <a:graphic>
          <a:graphicData uri="http://schemas.openxmlformats.org/presentationml/2006/ole">
            <p:oleObj spid="_x0000_s405507" name="Equation" r:id="rId7" imgW="1155600" imgH="444240" progId="Equation.3">
              <p:embed/>
            </p:oleObj>
          </a:graphicData>
        </a:graphic>
      </p:graphicFrame>
      <p:sp>
        <p:nvSpPr>
          <p:cNvPr id="33" name="TextBox 32"/>
          <p:cNvSpPr txBox="1"/>
          <p:nvPr/>
        </p:nvSpPr>
        <p:spPr>
          <a:xfrm>
            <a:off x="4121950" y="5469031"/>
            <a:ext cx="4968027" cy="1200329"/>
          </a:xfrm>
          <a:prstGeom prst="rect">
            <a:avLst/>
          </a:prstGeom>
          <a:noFill/>
        </p:spPr>
        <p:txBody>
          <a:bodyPr wrap="none" rtlCol="0">
            <a:spAutoFit/>
          </a:bodyPr>
          <a:lstStyle/>
          <a:p>
            <a:r>
              <a:rPr lang="en-US" i="1" dirty="0" smtClean="0">
                <a:latin typeface="+mn-lt"/>
              </a:rPr>
              <a:t>z </a:t>
            </a:r>
            <a:r>
              <a:rPr lang="en-US" dirty="0" smtClean="0">
                <a:latin typeface="+mn-lt"/>
              </a:rPr>
              <a:t>is a value in adjacency matrix (either 0, 1, 2)</a:t>
            </a:r>
          </a:p>
          <a:p>
            <a:r>
              <a:rPr lang="en-US" i="1" dirty="0" smtClean="0">
                <a:latin typeface="+mn-lt"/>
              </a:rPr>
              <a:t>|z| is frequency of value z in neighborhood</a:t>
            </a:r>
          </a:p>
          <a:p>
            <a:r>
              <a:rPr lang="en-US" i="1" dirty="0" smtClean="0">
                <a:latin typeface="+mn-lt"/>
              </a:rPr>
              <a:t>and</a:t>
            </a:r>
          </a:p>
          <a:p>
            <a:r>
              <a:rPr lang="en-US" i="1" dirty="0" smtClean="0">
                <a:latin typeface="+mn-lt"/>
              </a:rPr>
              <a:t>w is number of connected neighbors looked-up</a:t>
            </a:r>
            <a:endParaRPr lang="en-US" i="1" dirty="0">
              <a:latin typeface="+mn-lt"/>
            </a:endParaRPr>
          </a:p>
        </p:txBody>
      </p:sp>
      <p:sp>
        <p:nvSpPr>
          <p:cNvPr id="24" name="TextBox 23"/>
          <p:cNvSpPr txBox="1"/>
          <p:nvPr/>
        </p:nvSpPr>
        <p:spPr>
          <a:xfrm>
            <a:off x="4166955" y="5544235"/>
            <a:ext cx="4725525"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sp>
        <p:nvSpPr>
          <p:cNvPr id="27" name="TextBox 26"/>
          <p:cNvSpPr txBox="1"/>
          <p:nvPr/>
        </p:nvSpPr>
        <p:spPr>
          <a:xfrm>
            <a:off x="4166955" y="5822685"/>
            <a:ext cx="4725525"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sp>
        <p:nvSpPr>
          <p:cNvPr id="28" name="TextBox 27"/>
          <p:cNvSpPr txBox="1"/>
          <p:nvPr/>
        </p:nvSpPr>
        <p:spPr>
          <a:xfrm>
            <a:off x="4211960" y="6362745"/>
            <a:ext cx="4770530"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sp>
        <p:nvSpPr>
          <p:cNvPr id="29" name="TextBox 28"/>
          <p:cNvSpPr txBox="1"/>
          <p:nvPr/>
        </p:nvSpPr>
        <p:spPr>
          <a:xfrm>
            <a:off x="8442430" y="115470"/>
            <a:ext cx="627095" cy="338554"/>
          </a:xfrm>
          <a:prstGeom prst="rect">
            <a:avLst/>
          </a:prstGeom>
          <a:noFill/>
        </p:spPr>
        <p:txBody>
          <a:bodyPr wrap="none" rtlCol="0">
            <a:spAutoFit/>
          </a:bodyPr>
          <a:lstStyle/>
          <a:p>
            <a:r>
              <a:rPr lang="fr-FR" sz="16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smtClean="0">
              <a:solidFill>
                <a:schemeClr val="bg1"/>
              </a:solidFill>
              <a:latin typeface="+mn-lt"/>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slide(fromBottom)">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lide(fromLeft)">
                                      <p:cBhvr>
                                        <p:cTn id="12" dur="500"/>
                                        <p:tgtEl>
                                          <p:spTgt spid="26"/>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lide(from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Left)">
                                      <p:cBhvr>
                                        <p:cTn id="21" dur="500"/>
                                        <p:tgtEl>
                                          <p:spTgt spid="20"/>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lide(from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grpId="1" nodeType="clickEffect">
                                  <p:stCondLst>
                                    <p:cond delay="0"/>
                                  </p:stCondLst>
                                  <p:childTnLst>
                                    <p:animEffect transition="out" filter="checkerboard(across)">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19">
                                            <p:txEl>
                                              <p:pRg st="0" end="0"/>
                                            </p:txEl>
                                          </p:spTgt>
                                        </p:tgtEl>
                                      </p:cBhvr>
                                    </p:animEffect>
                                    <p:set>
                                      <p:cBhvr>
                                        <p:cTn id="39" dur="1" fill="hold">
                                          <p:stCondLst>
                                            <p:cond delay="499"/>
                                          </p:stCondLst>
                                        </p:cTn>
                                        <p:tgtEl>
                                          <p:spTgt spid="19">
                                            <p:txEl>
                                              <p:pRg st="0" end="0"/>
                                            </p:txEl>
                                          </p:spTgt>
                                        </p:tgtEl>
                                        <p:attrNameLst>
                                          <p:attrName>style.visibility</p:attrName>
                                        </p:attrNameLst>
                                      </p:cBhvr>
                                      <p:to>
                                        <p:strVal val="hidden"/>
                                      </p:to>
                                    </p:set>
                                  </p:childTnLst>
                                </p:cTn>
                              </p:par>
                              <p:par>
                                <p:cTn id="40" presetID="5" presetClass="exit" presetSubtype="10" fill="hold" nodeType="withEffect">
                                  <p:stCondLst>
                                    <p:cond delay="0"/>
                                  </p:stCondLst>
                                  <p:childTnLst>
                                    <p:animEffect transition="out" filter="checkerboard(across)">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par>
                                <p:cTn id="43" presetID="5" presetClass="exit" presetSubtype="10" fill="hold" grpId="1" nodeType="withEffect">
                                  <p:stCondLst>
                                    <p:cond delay="0"/>
                                  </p:stCondLst>
                                  <p:childTnLst>
                                    <p:animEffect transition="out" filter="checkerboard(across)">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childTnLst>
                          </p:cTn>
                        </p:par>
                        <p:par>
                          <p:cTn id="46" fill="hold">
                            <p:stCondLst>
                              <p:cond delay="500"/>
                            </p:stCondLst>
                            <p:childTnLst>
                              <p:par>
                                <p:cTn id="47" presetID="12" presetClass="entr" presetSubtype="1" fill="hold" nodeType="afterEffect">
                                  <p:stCondLst>
                                    <p:cond delay="0"/>
                                  </p:stCondLst>
                                  <p:childTnLst>
                                    <p:set>
                                      <p:cBhvr>
                                        <p:cTn id="48" dur="1" fill="hold">
                                          <p:stCondLst>
                                            <p:cond delay="0"/>
                                          </p:stCondLst>
                                        </p:cTn>
                                        <p:tgtEl>
                                          <p:spTgt spid="405506"/>
                                        </p:tgtEl>
                                        <p:attrNameLst>
                                          <p:attrName>style.visibility</p:attrName>
                                        </p:attrNameLst>
                                      </p:cBhvr>
                                      <p:to>
                                        <p:strVal val="visible"/>
                                      </p:to>
                                    </p:set>
                                    <p:animEffect transition="in" filter="slide(fromTop)">
                                      <p:cBhvr>
                                        <p:cTn id="49" dur="500"/>
                                        <p:tgtEl>
                                          <p:spTgt spid="405506"/>
                                        </p:tgtEl>
                                      </p:cBhvr>
                                    </p:animEffect>
                                  </p:childTnLst>
                                </p:cTn>
                              </p:par>
                            </p:childTnLst>
                          </p:cTn>
                        </p:par>
                        <p:par>
                          <p:cTn id="50" fill="hold">
                            <p:stCondLst>
                              <p:cond delay="1000"/>
                            </p:stCondLst>
                            <p:childTnLst>
                              <p:par>
                                <p:cTn id="51" presetID="5" presetClass="entr" presetSubtype="5"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checkerboard(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xit" presetSubtype="5" fill="hold" grpId="1" nodeType="clickEffect">
                                  <p:stCondLst>
                                    <p:cond delay="0"/>
                                  </p:stCondLst>
                                  <p:childTnLst>
                                    <p:animEffect transition="out" filter="checkerboard(down)">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childTnLst>
                          </p:cTn>
                        </p:par>
                        <p:par>
                          <p:cTn id="59" fill="hold">
                            <p:stCondLst>
                              <p:cond delay="500"/>
                            </p:stCondLst>
                            <p:childTnLst>
                              <p:par>
                                <p:cTn id="60" presetID="5" presetClass="entr" presetSubtype="5"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heckerboard(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xit" presetSubtype="5" fill="hold" grpId="1" nodeType="clickEffect">
                                  <p:stCondLst>
                                    <p:cond delay="0"/>
                                  </p:stCondLst>
                                  <p:childTnLst>
                                    <p:animEffect transition="out" filter="checkerboard(down)">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childTnLst>
                          </p:cTn>
                        </p:par>
                        <p:par>
                          <p:cTn id="68" fill="hold">
                            <p:stCondLst>
                              <p:cond delay="500"/>
                            </p:stCondLst>
                            <p:childTnLst>
                              <p:par>
                                <p:cTn id="69" presetID="5" presetClass="entr" presetSubtype="5"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checkerboard(down)">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xit" presetSubtype="5" fill="hold" grpId="1" nodeType="clickEffect">
                                  <p:stCondLst>
                                    <p:cond delay="0"/>
                                  </p:stCondLst>
                                  <p:childTnLst>
                                    <p:animEffect transition="out" filter="checkerboard(down)">
                                      <p:cBhvr>
                                        <p:cTn id="75" dur="500"/>
                                        <p:tgtEl>
                                          <p:spTgt spid="32"/>
                                        </p:tgtEl>
                                      </p:cBhvr>
                                    </p:animEffect>
                                    <p:set>
                                      <p:cBhvr>
                                        <p:cTn id="76" dur="1" fill="hold">
                                          <p:stCondLst>
                                            <p:cond delay="499"/>
                                          </p:stCondLst>
                                        </p:cTn>
                                        <p:tgtEl>
                                          <p:spTgt spid="32"/>
                                        </p:tgtEl>
                                        <p:attrNameLst>
                                          <p:attrName>style.visibility</p:attrName>
                                        </p:attrNameLst>
                                      </p:cBhvr>
                                      <p:to>
                                        <p:strVal val="hidden"/>
                                      </p:to>
                                    </p:set>
                                  </p:childTnLst>
                                </p:cTn>
                              </p:par>
                            </p:childTnLst>
                          </p:cTn>
                        </p:par>
                        <p:par>
                          <p:cTn id="77" fill="hold">
                            <p:stCondLst>
                              <p:cond delay="500"/>
                            </p:stCondLst>
                            <p:childTnLst>
                              <p:par>
                                <p:cTn id="78" presetID="12" presetClass="entr" presetSubtype="1" fill="hold" nodeType="afterEffect">
                                  <p:stCondLst>
                                    <p:cond delay="0"/>
                                  </p:stCondLst>
                                  <p:childTnLst>
                                    <p:set>
                                      <p:cBhvr>
                                        <p:cTn id="79" dur="1" fill="hold">
                                          <p:stCondLst>
                                            <p:cond delay="0"/>
                                          </p:stCondLst>
                                        </p:cTn>
                                        <p:tgtEl>
                                          <p:spTgt spid="405507"/>
                                        </p:tgtEl>
                                        <p:attrNameLst>
                                          <p:attrName>style.visibility</p:attrName>
                                        </p:attrNameLst>
                                      </p:cBhvr>
                                      <p:to>
                                        <p:strVal val="visible"/>
                                      </p:to>
                                    </p:set>
                                    <p:animEffect transition="in" filter="slide(fromTop)">
                                      <p:cBhvr>
                                        <p:cTn id="80" dur="500"/>
                                        <p:tgtEl>
                                          <p:spTgt spid="405507"/>
                                        </p:tgtEl>
                                      </p:cBhvr>
                                    </p:animEffect>
                                  </p:childTnLst>
                                </p:cTn>
                              </p:par>
                            </p:childTnLst>
                          </p:cTn>
                        </p:par>
                        <p:par>
                          <p:cTn id="81" fill="hold">
                            <p:stCondLst>
                              <p:cond delay="1000"/>
                            </p:stCondLst>
                            <p:childTnLst>
                              <p:par>
                                <p:cTn id="82" presetID="12" presetClass="entr" presetSubtype="1"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slide(fromTop)">
                                      <p:cBhvr>
                                        <p:cTn id="84" dur="500"/>
                                        <p:tgtEl>
                                          <p:spTgt spid="33"/>
                                        </p:tgtEl>
                                      </p:cBhvr>
                                    </p:animEffect>
                                  </p:childTnLst>
                                </p:cTn>
                              </p:par>
                            </p:childTnLst>
                          </p:cTn>
                        </p:par>
                        <p:par>
                          <p:cTn id="85" fill="hold">
                            <p:stCondLst>
                              <p:cond delay="1500"/>
                            </p:stCondLst>
                            <p:childTnLst>
                              <p:par>
                                <p:cTn id="86" presetID="5" presetClass="entr" presetSubtype="5"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checkerboard(down)">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xit" presetSubtype="5" fill="hold" grpId="1" nodeType="clickEffect">
                                  <p:stCondLst>
                                    <p:cond delay="0"/>
                                  </p:stCondLst>
                                  <p:childTnLst>
                                    <p:animEffect transition="out" filter="checkerboard(down)">
                                      <p:cBhvr>
                                        <p:cTn id="92" dur="500"/>
                                        <p:tgtEl>
                                          <p:spTgt spid="24"/>
                                        </p:tgtEl>
                                      </p:cBhvr>
                                    </p:animEffect>
                                    <p:set>
                                      <p:cBhvr>
                                        <p:cTn id="93" dur="1" fill="hold">
                                          <p:stCondLst>
                                            <p:cond delay="499"/>
                                          </p:stCondLst>
                                        </p:cTn>
                                        <p:tgtEl>
                                          <p:spTgt spid="24"/>
                                        </p:tgtEl>
                                        <p:attrNameLst>
                                          <p:attrName>style.visibility</p:attrName>
                                        </p:attrNameLst>
                                      </p:cBhvr>
                                      <p:to>
                                        <p:strVal val="hidden"/>
                                      </p:to>
                                    </p:set>
                                  </p:childTnLst>
                                </p:cTn>
                              </p:par>
                            </p:childTnLst>
                          </p:cTn>
                        </p:par>
                        <p:par>
                          <p:cTn id="94" fill="hold">
                            <p:stCondLst>
                              <p:cond delay="500"/>
                            </p:stCondLst>
                            <p:childTnLst>
                              <p:par>
                                <p:cTn id="95" presetID="5" presetClass="entr" presetSubtype="5"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checkerboard(down)">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xit" presetSubtype="5" fill="hold" grpId="1" nodeType="clickEffect">
                                  <p:stCondLst>
                                    <p:cond delay="0"/>
                                  </p:stCondLst>
                                  <p:childTnLst>
                                    <p:animEffect transition="out" filter="checkerboard(down)">
                                      <p:cBhvr>
                                        <p:cTn id="101" dur="500"/>
                                        <p:tgtEl>
                                          <p:spTgt spid="27"/>
                                        </p:tgtEl>
                                      </p:cBhvr>
                                    </p:animEffect>
                                    <p:set>
                                      <p:cBhvr>
                                        <p:cTn id="102" dur="1" fill="hold">
                                          <p:stCondLst>
                                            <p:cond delay="499"/>
                                          </p:stCondLst>
                                        </p:cTn>
                                        <p:tgtEl>
                                          <p:spTgt spid="27"/>
                                        </p:tgtEl>
                                        <p:attrNameLst>
                                          <p:attrName>style.visibility</p:attrName>
                                        </p:attrNameLst>
                                      </p:cBhvr>
                                      <p:to>
                                        <p:strVal val="hidden"/>
                                      </p:to>
                                    </p:set>
                                  </p:childTnLst>
                                </p:cTn>
                              </p:par>
                            </p:childTnLst>
                          </p:cTn>
                        </p:par>
                        <p:par>
                          <p:cTn id="103" fill="hold">
                            <p:stCondLst>
                              <p:cond delay="500"/>
                            </p:stCondLst>
                            <p:childTnLst>
                              <p:par>
                                <p:cTn id="104" presetID="5" presetClass="entr" presetSubtype="5"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checkerboard(down)">
                                      <p:cBhvr>
                                        <p:cTn id="106" dur="5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xit" presetSubtype="5" fill="hold" grpId="1" nodeType="clickEffect">
                                  <p:stCondLst>
                                    <p:cond delay="0"/>
                                  </p:stCondLst>
                                  <p:childTnLst>
                                    <p:animEffect transition="out" filter="checkerboard(down)">
                                      <p:cBhvr>
                                        <p:cTn id="110" dur="500"/>
                                        <p:tgtEl>
                                          <p:spTgt spid="28"/>
                                        </p:tgtEl>
                                      </p:cBhvr>
                                    </p:animEffect>
                                    <p:set>
                                      <p:cBhvr>
                                        <p:cTn id="111" dur="1" fill="hold">
                                          <p:stCondLst>
                                            <p:cond delay="499"/>
                                          </p:stCondLst>
                                        </p:cTn>
                                        <p:tgtEl>
                                          <p:spTgt spid="28"/>
                                        </p:tgtEl>
                                        <p:attrNameLst>
                                          <p:attrName>style.visibility</p:attrName>
                                        </p:attrNameLst>
                                      </p:cBhvr>
                                      <p:to>
                                        <p:strVal val="hidden"/>
                                      </p:to>
                                    </p:set>
                                  </p:childTnLst>
                                </p:cTn>
                              </p:par>
                            </p:childTnLst>
                          </p:cTn>
                        </p:par>
                        <p:par>
                          <p:cTn id="112" fill="hold">
                            <p:stCondLst>
                              <p:cond delay="500"/>
                            </p:stCondLst>
                            <p:childTnLst>
                              <p:par>
                                <p:cTn id="113" presetID="5" presetClass="exit" presetSubtype="10" fill="hold" nodeType="afterEffect">
                                  <p:stCondLst>
                                    <p:cond delay="0"/>
                                  </p:stCondLst>
                                  <p:childTnLst>
                                    <p:animEffect transition="out" filter="checkerboard(across)">
                                      <p:cBhvr>
                                        <p:cTn id="114" dur="500"/>
                                        <p:tgtEl>
                                          <p:spTgt spid="405506"/>
                                        </p:tgtEl>
                                      </p:cBhvr>
                                    </p:animEffect>
                                    <p:set>
                                      <p:cBhvr>
                                        <p:cTn id="115" dur="1" fill="hold">
                                          <p:stCondLst>
                                            <p:cond delay="499"/>
                                          </p:stCondLst>
                                        </p:cTn>
                                        <p:tgtEl>
                                          <p:spTgt spid="405506"/>
                                        </p:tgtEl>
                                        <p:attrNameLst>
                                          <p:attrName>style.visibility</p:attrName>
                                        </p:attrNameLst>
                                      </p:cBhvr>
                                      <p:to>
                                        <p:strVal val="hidden"/>
                                      </p:to>
                                    </p:set>
                                  </p:childTnLst>
                                </p:cTn>
                              </p:par>
                              <p:par>
                                <p:cTn id="116" presetID="5" presetClass="exit" presetSubtype="10" fill="hold" nodeType="withEffect">
                                  <p:stCondLst>
                                    <p:cond delay="0"/>
                                  </p:stCondLst>
                                  <p:childTnLst>
                                    <p:animEffect transition="out" filter="checkerboard(across)">
                                      <p:cBhvr>
                                        <p:cTn id="117" dur="500"/>
                                        <p:tgtEl>
                                          <p:spTgt spid="405507"/>
                                        </p:tgtEl>
                                      </p:cBhvr>
                                    </p:animEffect>
                                    <p:set>
                                      <p:cBhvr>
                                        <p:cTn id="118" dur="1" fill="hold">
                                          <p:stCondLst>
                                            <p:cond delay="499"/>
                                          </p:stCondLst>
                                        </p:cTn>
                                        <p:tgtEl>
                                          <p:spTgt spid="405507"/>
                                        </p:tgtEl>
                                        <p:attrNameLst>
                                          <p:attrName>style.visibility</p:attrName>
                                        </p:attrNameLst>
                                      </p:cBhvr>
                                      <p:to>
                                        <p:strVal val="hidden"/>
                                      </p:to>
                                    </p:set>
                                  </p:childTnLst>
                                </p:cTn>
                              </p:par>
                              <p:par>
                                <p:cTn id="119" presetID="5" presetClass="exit" presetSubtype="10" fill="hold" grpId="1" nodeType="withEffect">
                                  <p:stCondLst>
                                    <p:cond delay="0"/>
                                  </p:stCondLst>
                                  <p:childTnLst>
                                    <p:animEffect transition="out" filter="checkerboard(across)">
                                      <p:cBhvr>
                                        <p:cTn id="120" dur="500"/>
                                        <p:tgtEl>
                                          <p:spTgt spid="33"/>
                                        </p:tgtEl>
                                      </p:cBhvr>
                                    </p:animEffect>
                                    <p:set>
                                      <p:cBhvr>
                                        <p:cTn id="121" dur="1" fill="hold">
                                          <p:stCondLst>
                                            <p:cond delay="499"/>
                                          </p:stCondLst>
                                        </p:cTn>
                                        <p:tgtEl>
                                          <p:spTgt spid="33"/>
                                        </p:tgtEl>
                                        <p:attrNameLst>
                                          <p:attrName>style.visibility</p:attrName>
                                        </p:attrNameLst>
                                      </p:cBhvr>
                                      <p:to>
                                        <p:strVal val="hidden"/>
                                      </p:to>
                                    </p:set>
                                  </p:childTnLst>
                                </p:cTn>
                              </p:par>
                            </p:childTnLst>
                          </p:cTn>
                        </p:par>
                        <p:par>
                          <p:cTn id="122" fill="hold">
                            <p:stCondLst>
                              <p:cond delay="1000"/>
                            </p:stCondLst>
                            <p:childTnLst>
                              <p:par>
                                <p:cTn id="123" presetID="5" presetClass="entr" presetSubtype="5" fill="hold" nodeType="afterEffect">
                                  <p:stCondLst>
                                    <p:cond delay="0"/>
                                  </p:stCondLst>
                                  <p:childTnLst>
                                    <p:set>
                                      <p:cBhvr>
                                        <p:cTn id="124" dur="1" fill="hold">
                                          <p:stCondLst>
                                            <p:cond delay="0"/>
                                          </p:stCondLst>
                                        </p:cTn>
                                        <p:tgtEl>
                                          <p:spTgt spid="405508"/>
                                        </p:tgtEl>
                                        <p:attrNameLst>
                                          <p:attrName>style.visibility</p:attrName>
                                        </p:attrNameLst>
                                      </p:cBhvr>
                                      <p:to>
                                        <p:strVal val="visible"/>
                                      </p:to>
                                    </p:set>
                                    <p:animEffect transition="in" filter="checkerboard(down)">
                                      <p:cBhvr>
                                        <p:cTn id="125" dur="500"/>
                                        <p:tgtEl>
                                          <p:spTgt spid="40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19" grpId="1" build="allAtOnce"/>
      <p:bldP spid="21" grpId="0"/>
      <p:bldP spid="21" grpId="1"/>
      <p:bldP spid="30" grpId="0" animBg="1"/>
      <p:bldP spid="30" grpId="1" animBg="1"/>
      <p:bldP spid="31" grpId="0" animBg="1"/>
      <p:bldP spid="31" grpId="1" animBg="1"/>
      <p:bldP spid="32" grpId="0" animBg="1"/>
      <p:bldP spid="32" grpId="1" animBg="1"/>
      <p:bldP spid="33" grpId="0"/>
      <p:bldP spid="33" grpId="1"/>
      <p:bldP spid="24" grpId="0" animBg="1"/>
      <p:bldP spid="24" grpId="1" animBg="1"/>
      <p:bldP spid="27" grpId="0" animBg="1"/>
      <p:bldP spid="27" grpId="1" animBg="1"/>
      <p:bldP spid="28" grpId="0" animBg="1"/>
      <p:bldP spid="2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Introduction</a:t>
              </a:r>
              <a:endParaRPr lang="en-US" b="1" dirty="0">
                <a:latin typeface="+mn-lt"/>
              </a:endParaRPr>
            </a:p>
          </p:txBody>
        </p:sp>
      </p:grpSp>
      <p:sp>
        <p:nvSpPr>
          <p:cNvPr id="9223" name="Rectangle 13"/>
          <p:cNvSpPr>
            <a:spLocks noChangeArrowheads="1"/>
          </p:cNvSpPr>
          <p:nvPr/>
        </p:nvSpPr>
        <p:spPr bwMode="auto">
          <a:xfrm>
            <a:off x="746050" y="1539174"/>
            <a:ext cx="8146429" cy="4985980"/>
          </a:xfrm>
          <a:prstGeom prst="rect">
            <a:avLst/>
          </a:prstGeom>
          <a:noFill/>
          <a:ln w="9525">
            <a:noFill/>
            <a:miter lim="800000"/>
            <a:headEnd/>
            <a:tailEnd/>
          </a:ln>
        </p:spPr>
        <p:txBody>
          <a:bodyPr wrap="square">
            <a:spAutoFit/>
          </a:bodyPr>
          <a:lstStyle/>
          <a:p>
            <a:pPr marL="360000" indent="-342900">
              <a:lnSpc>
                <a:spcPct val="150000"/>
              </a:lnSpc>
              <a:buFont typeface="Wingdings" pitchFamily="2" charset="2"/>
              <a:buChar char="v"/>
            </a:pPr>
            <a:r>
              <a:rPr lang="en-US" sz="2000" b="1" dirty="0" smtClean="0">
                <a:solidFill>
                  <a:srgbClr val="0000FF"/>
                </a:solidFill>
                <a:latin typeface="+mn-lt"/>
              </a:rPr>
              <a:t>Introduction</a:t>
            </a:r>
          </a:p>
          <a:p>
            <a:pPr marL="1274400" lvl="2" indent="-342900" algn="just">
              <a:lnSpc>
                <a:spcPct val="150000"/>
              </a:lnSpc>
              <a:buFont typeface="Wingdings" pitchFamily="2" charset="2"/>
              <a:buChar char="§"/>
            </a:pPr>
            <a:r>
              <a:rPr lang="en-US" dirty="0" smtClean="0">
                <a:solidFill>
                  <a:srgbClr val="0000FF"/>
                </a:solidFill>
              </a:rPr>
              <a:t>Structural and statistical pattern recognition</a:t>
            </a:r>
          </a:p>
          <a:p>
            <a:pPr marL="1274400" lvl="2" indent="-342900" algn="just">
              <a:lnSpc>
                <a:spcPct val="150000"/>
              </a:lnSpc>
              <a:buFont typeface="Wingdings" pitchFamily="2" charset="2"/>
              <a:buChar char="§"/>
            </a:pPr>
            <a:r>
              <a:rPr lang="en-US" dirty="0" smtClean="0">
                <a:solidFill>
                  <a:srgbClr val="0000FF"/>
                </a:solidFill>
              </a:rPr>
              <a:t>Graph embedding</a:t>
            </a:r>
          </a:p>
          <a:p>
            <a:pPr marL="1274400" lvl="2" indent="-342900" algn="just">
              <a:lnSpc>
                <a:spcPct val="150000"/>
              </a:lnSpc>
              <a:buFont typeface="Wingdings" pitchFamily="2" charset="2"/>
              <a:buChar char="§"/>
            </a:pPr>
            <a:r>
              <a:rPr lang="en-US" dirty="0" smtClean="0">
                <a:solidFill>
                  <a:srgbClr val="0000FF"/>
                </a:solidFill>
              </a:rPr>
              <a:t>State of the art on explicit graph embedding</a:t>
            </a:r>
          </a:p>
          <a:p>
            <a:pPr marL="1274400" lvl="2" indent="-342900" algn="just">
              <a:lnSpc>
                <a:spcPct val="150000"/>
              </a:lnSpc>
              <a:buFont typeface="Wingdings" pitchFamily="2" charset="2"/>
              <a:buChar char="§"/>
            </a:pPr>
            <a:r>
              <a:rPr lang="en-US" dirty="0" smtClean="0">
                <a:solidFill>
                  <a:srgbClr val="0000FF"/>
                </a:solidFill>
              </a:rPr>
              <a:t>Limitations of existing methods</a:t>
            </a:r>
          </a:p>
          <a:p>
            <a:pPr marL="1274400" lvl="2" indent="-342900" algn="just">
              <a:lnSpc>
                <a:spcPct val="150000"/>
              </a:lnSpc>
              <a:buFont typeface="Wingdings" pitchFamily="2" charset="2"/>
              <a:buChar char="§"/>
            </a:pPr>
            <a:endParaRPr lang="en-US" dirty="0" smtClean="0">
              <a:solidFill>
                <a:srgbClr val="0000FF"/>
              </a:solidFill>
            </a:endParaRPr>
          </a:p>
          <a:p>
            <a:pPr marL="360000" indent="-342900">
              <a:lnSpc>
                <a:spcPct val="150000"/>
              </a:lnSpc>
              <a:buFont typeface="Wingdings" pitchFamily="2" charset="2"/>
              <a:buChar char="v"/>
            </a:pPr>
            <a:r>
              <a:rPr lang="en-US" sz="2000" b="1" dirty="0" smtClean="0">
                <a:solidFill>
                  <a:schemeClr val="bg1">
                    <a:lumMod val="50000"/>
                  </a:schemeClr>
                </a:solidFill>
                <a:latin typeface="+mn-lt"/>
              </a:rPr>
              <a:t>Fuzzy Multilevel Graph Embedding (FMGE)</a:t>
            </a:r>
          </a:p>
          <a:p>
            <a:pPr marL="360000" indent="-342900">
              <a:lnSpc>
                <a:spcPct val="150000"/>
              </a:lnSpc>
              <a:buFont typeface="Wingdings" pitchFamily="2" charset="2"/>
              <a:buChar char="v"/>
            </a:pPr>
            <a:endParaRPr lang="en-US" sz="1000" b="1" dirty="0" smtClean="0">
              <a:solidFill>
                <a:schemeClr val="bg1">
                  <a:lumMod val="50000"/>
                </a:schemeClr>
              </a:solidFill>
              <a:latin typeface="+mn-lt"/>
            </a:endParaRPr>
          </a:p>
          <a:p>
            <a:pPr marL="360000" indent="-342900">
              <a:lnSpc>
                <a:spcPct val="150000"/>
              </a:lnSpc>
              <a:buFont typeface="Wingdings" pitchFamily="2" charset="2"/>
              <a:buChar char="v"/>
            </a:pPr>
            <a:r>
              <a:rPr lang="en-US" sz="2000" b="1" dirty="0" smtClean="0">
                <a:solidFill>
                  <a:schemeClr val="bg1">
                    <a:lumMod val="50000"/>
                  </a:schemeClr>
                </a:solidFill>
                <a:latin typeface="+mn-lt"/>
              </a:rPr>
              <a:t>Automatic indexing of graph repositories for graph retrieval and subgraph spotting</a:t>
            </a:r>
          </a:p>
          <a:p>
            <a:pPr marL="360000" indent="-342900">
              <a:lnSpc>
                <a:spcPct val="150000"/>
              </a:lnSpc>
              <a:buFont typeface="Wingdings" pitchFamily="2" charset="2"/>
              <a:buChar char="v"/>
            </a:pPr>
            <a:endParaRPr lang="en-US" sz="1000" b="1" dirty="0" smtClean="0">
              <a:solidFill>
                <a:schemeClr val="bg1">
                  <a:lumMod val="50000"/>
                </a:schemeClr>
              </a:solidFill>
              <a:latin typeface="+mn-lt"/>
            </a:endParaRPr>
          </a:p>
          <a:p>
            <a:pPr marL="360000" indent="-342900">
              <a:lnSpc>
                <a:spcPct val="150000"/>
              </a:lnSpc>
              <a:buFont typeface="Wingdings" pitchFamily="2" charset="2"/>
              <a:buChar char="v"/>
            </a:pPr>
            <a:r>
              <a:rPr lang="en-US" sz="2000" b="1" dirty="0" smtClean="0">
                <a:solidFill>
                  <a:schemeClr val="bg1">
                    <a:lumMod val="50000"/>
                  </a:schemeClr>
                </a:solidFill>
                <a:latin typeface="+mn-lt"/>
              </a:rPr>
              <a:t>Conclusions and future research challenges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slide(fromLeft)">
                                      <p:cBhvr>
                                        <p:cTn id="7" dur="1000"/>
                                        <p:tgtEl>
                                          <p:spTgt spid="9223">
                                            <p:txEl>
                                              <p:pRg st="0" end="0"/>
                                            </p:txEl>
                                          </p:spTgt>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9223">
                                            <p:txEl>
                                              <p:pRg st="1" end="1"/>
                                            </p:txEl>
                                          </p:spTgt>
                                        </p:tgtEl>
                                        <p:attrNameLst>
                                          <p:attrName>style.visibility</p:attrName>
                                        </p:attrNameLst>
                                      </p:cBhvr>
                                      <p:to>
                                        <p:strVal val="visible"/>
                                      </p:to>
                                    </p:set>
                                    <p:animEffect transition="in" filter="slide(fromTop)">
                                      <p:cBhvr>
                                        <p:cTn id="11" dur="500"/>
                                        <p:tgtEl>
                                          <p:spTgt spid="9223">
                                            <p:txEl>
                                              <p:pRg st="1" end="1"/>
                                            </p:txEl>
                                          </p:spTgt>
                                        </p:tgtEl>
                                      </p:cBhvr>
                                    </p:animEffect>
                                  </p:childTnLst>
                                </p:cTn>
                              </p:par>
                            </p:childTnLst>
                          </p:cTn>
                        </p:par>
                        <p:par>
                          <p:cTn id="12" fill="hold">
                            <p:stCondLst>
                              <p:cond delay="1500"/>
                            </p:stCondLst>
                            <p:childTnLst>
                              <p:par>
                                <p:cTn id="13" presetID="12" presetClass="entr" presetSubtype="1" fill="hold" nodeType="afterEffect">
                                  <p:stCondLst>
                                    <p:cond delay="0"/>
                                  </p:stCondLst>
                                  <p:childTnLst>
                                    <p:set>
                                      <p:cBhvr>
                                        <p:cTn id="14" dur="1" fill="hold">
                                          <p:stCondLst>
                                            <p:cond delay="0"/>
                                          </p:stCondLst>
                                        </p:cTn>
                                        <p:tgtEl>
                                          <p:spTgt spid="9223">
                                            <p:txEl>
                                              <p:pRg st="2" end="2"/>
                                            </p:txEl>
                                          </p:spTgt>
                                        </p:tgtEl>
                                        <p:attrNameLst>
                                          <p:attrName>style.visibility</p:attrName>
                                        </p:attrNameLst>
                                      </p:cBhvr>
                                      <p:to>
                                        <p:strVal val="visible"/>
                                      </p:to>
                                    </p:set>
                                    <p:animEffect transition="in" filter="slide(fromTop)">
                                      <p:cBhvr>
                                        <p:cTn id="15" dur="500"/>
                                        <p:tgtEl>
                                          <p:spTgt spid="9223">
                                            <p:txEl>
                                              <p:pRg st="2" end="2"/>
                                            </p:txEl>
                                          </p:spTgt>
                                        </p:tgtEl>
                                      </p:cBhvr>
                                    </p:animEffect>
                                  </p:childTnLst>
                                </p:cTn>
                              </p:par>
                            </p:childTnLst>
                          </p:cTn>
                        </p:par>
                        <p:par>
                          <p:cTn id="16" fill="hold">
                            <p:stCondLst>
                              <p:cond delay="2000"/>
                            </p:stCondLst>
                            <p:childTnLst>
                              <p:par>
                                <p:cTn id="17" presetID="12" presetClass="entr" presetSubtype="1" fill="hold" nodeType="afterEffect">
                                  <p:stCondLst>
                                    <p:cond delay="0"/>
                                  </p:stCondLst>
                                  <p:childTnLst>
                                    <p:set>
                                      <p:cBhvr>
                                        <p:cTn id="18" dur="1" fill="hold">
                                          <p:stCondLst>
                                            <p:cond delay="0"/>
                                          </p:stCondLst>
                                        </p:cTn>
                                        <p:tgtEl>
                                          <p:spTgt spid="9223">
                                            <p:txEl>
                                              <p:pRg st="3" end="3"/>
                                            </p:txEl>
                                          </p:spTgt>
                                        </p:tgtEl>
                                        <p:attrNameLst>
                                          <p:attrName>style.visibility</p:attrName>
                                        </p:attrNameLst>
                                      </p:cBhvr>
                                      <p:to>
                                        <p:strVal val="visible"/>
                                      </p:to>
                                    </p:set>
                                    <p:animEffect transition="in" filter="slide(fromTop)">
                                      <p:cBhvr>
                                        <p:cTn id="19" dur="500"/>
                                        <p:tgtEl>
                                          <p:spTgt spid="9223">
                                            <p:txEl>
                                              <p:pRg st="3" end="3"/>
                                            </p:txEl>
                                          </p:spTgt>
                                        </p:tgtEl>
                                      </p:cBhvr>
                                    </p:animEffect>
                                  </p:childTnLst>
                                </p:cTn>
                              </p:par>
                            </p:childTnLst>
                          </p:cTn>
                        </p:par>
                        <p:par>
                          <p:cTn id="20" fill="hold">
                            <p:stCondLst>
                              <p:cond delay="2500"/>
                            </p:stCondLst>
                            <p:childTnLst>
                              <p:par>
                                <p:cTn id="21" presetID="12" presetClass="entr" presetSubtype="1" fill="hold" nodeType="afterEffect">
                                  <p:stCondLst>
                                    <p:cond delay="0"/>
                                  </p:stCondLst>
                                  <p:childTnLst>
                                    <p:set>
                                      <p:cBhvr>
                                        <p:cTn id="22" dur="1" fill="hold">
                                          <p:stCondLst>
                                            <p:cond delay="0"/>
                                          </p:stCondLst>
                                        </p:cTn>
                                        <p:tgtEl>
                                          <p:spTgt spid="9223">
                                            <p:txEl>
                                              <p:pRg st="4" end="4"/>
                                            </p:txEl>
                                          </p:spTgt>
                                        </p:tgtEl>
                                        <p:attrNameLst>
                                          <p:attrName>style.visibility</p:attrName>
                                        </p:attrNameLst>
                                      </p:cBhvr>
                                      <p:to>
                                        <p:strVal val="visible"/>
                                      </p:to>
                                    </p:set>
                                    <p:animEffect transition="in" filter="slide(fromTop)">
                                      <p:cBhvr>
                                        <p:cTn id="23" dur="500"/>
                                        <p:tgtEl>
                                          <p:spTgt spid="92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50</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Content spotting in document images</a:t>
              </a:r>
            </a:p>
          </p:txBody>
        </p:sp>
      </p:grpSp>
      <p:pic>
        <p:nvPicPr>
          <p:cNvPr id="407554" name="Picture 2"/>
          <p:cNvPicPr>
            <a:picLocks noChangeAspect="1" noChangeArrowheads="1"/>
          </p:cNvPicPr>
          <p:nvPr/>
        </p:nvPicPr>
        <p:blipFill>
          <a:blip r:embed="rId3" cstate="print"/>
          <a:srcRect/>
          <a:stretch>
            <a:fillRect/>
          </a:stretch>
        </p:blipFill>
        <p:spPr bwMode="auto">
          <a:xfrm>
            <a:off x="757238" y="1386560"/>
            <a:ext cx="7629525" cy="5057775"/>
          </a:xfrm>
          <a:prstGeom prst="rect">
            <a:avLst/>
          </a:prstGeom>
          <a:noFill/>
          <a:ln w="9525">
            <a:noFill/>
            <a:miter lim="800000"/>
            <a:headEnd/>
            <a:tailEnd/>
          </a:ln>
        </p:spPr>
      </p:pic>
      <p:sp>
        <p:nvSpPr>
          <p:cNvPr id="11" name="TextBox 10"/>
          <p:cNvSpPr txBox="1"/>
          <p:nvPr/>
        </p:nvSpPr>
        <p:spPr>
          <a:xfrm>
            <a:off x="8442430" y="115470"/>
            <a:ext cx="627095" cy="338554"/>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6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7554"/>
                                        </p:tgtEl>
                                        <p:attrNameLst>
                                          <p:attrName>style.visibility</p:attrName>
                                        </p:attrNameLst>
                                      </p:cBhvr>
                                      <p:to>
                                        <p:strVal val="visible"/>
                                      </p:to>
                                    </p:set>
                                    <p:anim calcmode="lin" valueType="num">
                                      <p:cBhvr>
                                        <p:cTn id="7" dur="1000" fill="hold"/>
                                        <p:tgtEl>
                                          <p:spTgt spid="407554"/>
                                        </p:tgtEl>
                                        <p:attrNameLst>
                                          <p:attrName>ppt_w</p:attrName>
                                        </p:attrNameLst>
                                      </p:cBhvr>
                                      <p:tavLst>
                                        <p:tav tm="0">
                                          <p:val>
                                            <p:fltVal val="0"/>
                                          </p:val>
                                        </p:tav>
                                        <p:tav tm="100000">
                                          <p:val>
                                            <p:strVal val="#ppt_w"/>
                                          </p:val>
                                        </p:tav>
                                      </p:tavLst>
                                    </p:anim>
                                    <p:anim calcmode="lin" valueType="num">
                                      <p:cBhvr>
                                        <p:cTn id="8" dur="1000" fill="hold"/>
                                        <p:tgtEl>
                                          <p:spTgt spid="4075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51</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Experimental evaluation</a:t>
              </a:r>
            </a:p>
          </p:txBody>
        </p:sp>
      </p:grpSp>
      <p:sp>
        <p:nvSpPr>
          <p:cNvPr id="11" name="Rectangle 10"/>
          <p:cNvSpPr>
            <a:spLocks noChangeArrowheads="1"/>
          </p:cNvSpPr>
          <p:nvPr/>
        </p:nvSpPr>
        <p:spPr bwMode="auto">
          <a:xfrm>
            <a:off x="462917" y="1403775"/>
            <a:ext cx="8249543" cy="1200329"/>
          </a:xfrm>
          <a:prstGeom prst="rect">
            <a:avLst/>
          </a:prstGeom>
          <a:noFill/>
          <a:ln w="9525">
            <a:noFill/>
            <a:miter lim="800000"/>
            <a:headEnd/>
            <a:tailEnd/>
          </a:ln>
        </p:spPr>
        <p:txBody>
          <a:bodyPr wrap="square">
            <a:spAutoFit/>
          </a:bodyPr>
          <a:lstStyle/>
          <a:p>
            <a:pPr marL="342900" indent="-342900">
              <a:lnSpc>
                <a:spcPct val="150000"/>
              </a:lnSpc>
              <a:buFont typeface="Wingdings" pitchFamily="2" charset="2"/>
              <a:buChar char="§"/>
            </a:pPr>
            <a:r>
              <a:rPr lang="en-US" sz="1600" dirty="0" smtClean="0">
                <a:latin typeface="+mn-lt"/>
              </a:rPr>
              <a:t>SESYD dataset</a:t>
            </a:r>
          </a:p>
          <a:p>
            <a:pPr marL="342900" indent="-342900">
              <a:lnSpc>
                <a:spcPct val="150000"/>
              </a:lnSpc>
              <a:buFont typeface="Wingdings" pitchFamily="2" charset="2"/>
              <a:buChar char="§"/>
            </a:pPr>
            <a:r>
              <a:rPr lang="en-US" sz="1600" dirty="0" smtClean="0">
                <a:latin typeface="+mn-lt"/>
              </a:rPr>
              <a:t>Corresponding graph dataset is made publically available</a:t>
            </a:r>
          </a:p>
          <a:p>
            <a:pPr marL="342900" indent="-342900">
              <a:lnSpc>
                <a:spcPct val="150000"/>
              </a:lnSpc>
            </a:pPr>
            <a:r>
              <a:rPr lang="fr-FR" sz="1600" dirty="0" smtClean="0"/>
              <a:t>	</a:t>
            </a:r>
            <a:r>
              <a:rPr lang="fr-FR" sz="1600" dirty="0" smtClean="0">
                <a:solidFill>
                  <a:srgbClr val="0000FF"/>
                </a:solidFill>
              </a:rPr>
              <a:t>http://www.rfai.li.univ-tours.fr/PagesPerso/mmluqman/public/SESYD_graphs.zip</a:t>
            </a:r>
            <a:endParaRPr lang="en-US" sz="1600" dirty="0">
              <a:solidFill>
                <a:srgbClr val="0000FF"/>
              </a:solidFill>
              <a:latin typeface="+mn-lt"/>
            </a:endParaRPr>
          </a:p>
        </p:txBody>
      </p:sp>
      <p:pic>
        <p:nvPicPr>
          <p:cNvPr id="408578" name="Picture 2"/>
          <p:cNvPicPr>
            <a:picLocks noChangeAspect="1" noChangeArrowheads="1"/>
          </p:cNvPicPr>
          <p:nvPr/>
        </p:nvPicPr>
        <p:blipFill>
          <a:blip r:embed="rId3" cstate="print"/>
          <a:srcRect/>
          <a:stretch>
            <a:fillRect/>
          </a:stretch>
        </p:blipFill>
        <p:spPr bwMode="auto">
          <a:xfrm>
            <a:off x="952500" y="2798930"/>
            <a:ext cx="7239000" cy="3762375"/>
          </a:xfrm>
          <a:prstGeom prst="rect">
            <a:avLst/>
          </a:prstGeom>
          <a:noFill/>
          <a:ln w="9525">
            <a:noFill/>
            <a:miter lim="800000"/>
            <a:headEnd/>
            <a:tailEnd/>
          </a:ln>
        </p:spPr>
      </p:pic>
      <p:sp>
        <p:nvSpPr>
          <p:cNvPr id="13" name="TextBox 12"/>
          <p:cNvSpPr txBox="1"/>
          <p:nvPr/>
        </p:nvSpPr>
        <p:spPr>
          <a:xfrm>
            <a:off x="3896925" y="4194085"/>
            <a:ext cx="2070230"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sp>
        <p:nvSpPr>
          <p:cNvPr id="14" name="TextBox 13"/>
          <p:cNvSpPr txBox="1"/>
          <p:nvPr/>
        </p:nvSpPr>
        <p:spPr>
          <a:xfrm>
            <a:off x="3896925" y="4464115"/>
            <a:ext cx="2070230"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sp>
        <p:nvSpPr>
          <p:cNvPr id="15" name="TextBox 14"/>
          <p:cNvSpPr txBox="1"/>
          <p:nvPr/>
        </p:nvSpPr>
        <p:spPr>
          <a:xfrm>
            <a:off x="3896925" y="5791127"/>
            <a:ext cx="2070230"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sp>
        <p:nvSpPr>
          <p:cNvPr id="16" name="TextBox 15"/>
          <p:cNvSpPr txBox="1"/>
          <p:nvPr/>
        </p:nvSpPr>
        <p:spPr>
          <a:xfrm>
            <a:off x="3896925" y="6065821"/>
            <a:ext cx="2070230" cy="261610"/>
          </a:xfrm>
          <a:prstGeom prst="rect">
            <a:avLst/>
          </a:prstGeom>
          <a:solidFill>
            <a:srgbClr val="00FF00">
              <a:alpha val="30000"/>
            </a:srgbClr>
          </a:solidFill>
        </p:spPr>
        <p:txBody>
          <a:bodyPr wrap="square" rtlCol="0">
            <a:spAutoFit/>
          </a:bodyPr>
          <a:lstStyle/>
          <a:p>
            <a:r>
              <a:rPr lang="fr-FR" sz="1100" b="1" dirty="0" smtClean="0">
                <a:latin typeface="+mn-lt"/>
              </a:rPr>
              <a:t>                                </a:t>
            </a:r>
          </a:p>
        </p:txBody>
      </p:sp>
      <p:sp>
        <p:nvSpPr>
          <p:cNvPr id="17" name="TextBox 16"/>
          <p:cNvSpPr txBox="1"/>
          <p:nvPr/>
        </p:nvSpPr>
        <p:spPr>
          <a:xfrm>
            <a:off x="6034935" y="4175974"/>
            <a:ext cx="2070230" cy="261610"/>
          </a:xfrm>
          <a:prstGeom prst="rect">
            <a:avLst/>
          </a:prstGeom>
          <a:solidFill>
            <a:srgbClr val="0000FF">
              <a:alpha val="30000"/>
            </a:srgbClr>
          </a:solidFill>
        </p:spPr>
        <p:txBody>
          <a:bodyPr wrap="square" rtlCol="0">
            <a:spAutoFit/>
          </a:bodyPr>
          <a:lstStyle/>
          <a:p>
            <a:r>
              <a:rPr lang="fr-FR" sz="1100" b="1" dirty="0" smtClean="0">
                <a:latin typeface="+mn-lt"/>
              </a:rPr>
              <a:t>                                </a:t>
            </a:r>
          </a:p>
        </p:txBody>
      </p:sp>
      <p:sp>
        <p:nvSpPr>
          <p:cNvPr id="18" name="TextBox 17"/>
          <p:cNvSpPr txBox="1"/>
          <p:nvPr/>
        </p:nvSpPr>
        <p:spPr>
          <a:xfrm>
            <a:off x="6025607" y="4472535"/>
            <a:ext cx="2070230" cy="261610"/>
          </a:xfrm>
          <a:prstGeom prst="rect">
            <a:avLst/>
          </a:prstGeom>
          <a:solidFill>
            <a:srgbClr val="0000FF">
              <a:alpha val="30000"/>
            </a:srgbClr>
          </a:solidFill>
        </p:spPr>
        <p:txBody>
          <a:bodyPr wrap="square" rtlCol="0">
            <a:spAutoFit/>
          </a:bodyPr>
          <a:lstStyle/>
          <a:p>
            <a:r>
              <a:rPr lang="fr-FR" sz="1100" b="1" dirty="0" smtClean="0">
                <a:latin typeface="+mn-lt"/>
              </a:rPr>
              <a:t>                                </a:t>
            </a:r>
          </a:p>
        </p:txBody>
      </p:sp>
      <p:sp>
        <p:nvSpPr>
          <p:cNvPr id="19" name="TextBox 18"/>
          <p:cNvSpPr txBox="1"/>
          <p:nvPr/>
        </p:nvSpPr>
        <p:spPr>
          <a:xfrm>
            <a:off x="6025607" y="5809238"/>
            <a:ext cx="2070230" cy="261610"/>
          </a:xfrm>
          <a:prstGeom prst="rect">
            <a:avLst/>
          </a:prstGeom>
          <a:solidFill>
            <a:srgbClr val="0000FF">
              <a:alpha val="30000"/>
            </a:srgbClr>
          </a:solidFill>
        </p:spPr>
        <p:txBody>
          <a:bodyPr wrap="square" rtlCol="0">
            <a:spAutoFit/>
          </a:bodyPr>
          <a:lstStyle/>
          <a:p>
            <a:r>
              <a:rPr lang="fr-FR" sz="1100" b="1" dirty="0" smtClean="0">
                <a:latin typeface="+mn-lt"/>
              </a:rPr>
              <a:t>                                </a:t>
            </a:r>
          </a:p>
        </p:txBody>
      </p:sp>
      <p:sp>
        <p:nvSpPr>
          <p:cNvPr id="20" name="TextBox 19"/>
          <p:cNvSpPr txBox="1"/>
          <p:nvPr/>
        </p:nvSpPr>
        <p:spPr>
          <a:xfrm>
            <a:off x="6025607" y="6092715"/>
            <a:ext cx="2070230" cy="261610"/>
          </a:xfrm>
          <a:prstGeom prst="rect">
            <a:avLst/>
          </a:prstGeom>
          <a:solidFill>
            <a:srgbClr val="0000FF">
              <a:alpha val="30000"/>
            </a:srgbClr>
          </a:solidFill>
        </p:spPr>
        <p:txBody>
          <a:bodyPr wrap="square" rtlCol="0">
            <a:spAutoFit/>
          </a:bodyPr>
          <a:lstStyle/>
          <a:p>
            <a:r>
              <a:rPr lang="fr-FR" sz="1100" b="1" dirty="0" smtClean="0">
                <a:latin typeface="+mn-lt"/>
              </a:rPr>
              <a:t>                                </a:t>
            </a:r>
          </a:p>
        </p:txBody>
      </p:sp>
      <p:sp>
        <p:nvSpPr>
          <p:cNvPr id="21" name="TextBox 20"/>
          <p:cNvSpPr txBox="1"/>
          <p:nvPr/>
        </p:nvSpPr>
        <p:spPr>
          <a:xfrm>
            <a:off x="8442430" y="115470"/>
            <a:ext cx="627095" cy="338554"/>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6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Left)">
                                      <p:cBhvr>
                                        <p:cTn id="7" dur="500"/>
                                        <p:tgtEl>
                                          <p:spTgt spid="11">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slide(fromLeft)">
                                      <p:cBhvr>
                                        <p:cTn id="11" dur="500"/>
                                        <p:tgtEl>
                                          <p:spTgt spid="11">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slide(fromBottom)">
                                      <p:cBhvr>
                                        <p:cTn id="15" dur="500"/>
                                        <p:tgtEl>
                                          <p:spTgt spid="11">
                                            <p:txEl>
                                              <p:pRg st="2" end="2"/>
                                            </p:txEl>
                                          </p:spTgt>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408578"/>
                                        </p:tgtEl>
                                        <p:attrNameLst>
                                          <p:attrName>style.visibility</p:attrName>
                                        </p:attrNameLst>
                                      </p:cBhvr>
                                      <p:to>
                                        <p:strVal val="visible"/>
                                      </p:to>
                                    </p:set>
                                    <p:anim calcmode="lin" valueType="num">
                                      <p:cBhvr>
                                        <p:cTn id="19" dur="1000" fill="hold"/>
                                        <p:tgtEl>
                                          <p:spTgt spid="408578"/>
                                        </p:tgtEl>
                                        <p:attrNameLst>
                                          <p:attrName>ppt_w</p:attrName>
                                        </p:attrNameLst>
                                      </p:cBhvr>
                                      <p:tavLst>
                                        <p:tav tm="0">
                                          <p:val>
                                            <p:fltVal val="0"/>
                                          </p:val>
                                        </p:tav>
                                        <p:tav tm="100000">
                                          <p:val>
                                            <p:strVal val="#ppt_w"/>
                                          </p:val>
                                        </p:tav>
                                      </p:tavLst>
                                    </p:anim>
                                    <p:anim calcmode="lin" valueType="num">
                                      <p:cBhvr>
                                        <p:cTn id="20" dur="1000" fill="hold"/>
                                        <p:tgtEl>
                                          <p:spTgt spid="408578"/>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5" presetClass="entr" presetSubtype="5"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down)">
                                      <p:cBhvr>
                                        <p:cTn id="24" dur="500"/>
                                        <p:tgtEl>
                                          <p:spTgt spid="13"/>
                                        </p:tgtEl>
                                      </p:cBhvr>
                                    </p:animEffect>
                                  </p:childTnLst>
                                </p:cTn>
                              </p:par>
                              <p:par>
                                <p:cTn id="25" presetID="5" presetClass="entr" presetSubtype="5"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down)">
                                      <p:cBhvr>
                                        <p:cTn id="27" dur="500"/>
                                        <p:tgtEl>
                                          <p:spTgt spid="17"/>
                                        </p:tgtEl>
                                      </p:cBhvr>
                                    </p:animEffect>
                                  </p:childTnLst>
                                </p:cTn>
                              </p:par>
                            </p:childTnLst>
                          </p:cTn>
                        </p:par>
                        <p:par>
                          <p:cTn id="28" fill="hold">
                            <p:stCondLst>
                              <p:cond delay="3000"/>
                            </p:stCondLst>
                            <p:childTnLst>
                              <p:par>
                                <p:cTn id="29" presetID="5" presetClass="entr" presetSubtype="5"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down)">
                                      <p:cBhvr>
                                        <p:cTn id="31" dur="500"/>
                                        <p:tgtEl>
                                          <p:spTgt spid="15"/>
                                        </p:tgtEl>
                                      </p:cBhvr>
                                    </p:animEffect>
                                  </p:childTnLst>
                                </p:cTn>
                              </p:par>
                              <p:par>
                                <p:cTn id="32" presetID="5" presetClass="entr" presetSubtype="5"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xit" presetSubtype="5" fill="hold" grpId="1" nodeType="clickEffect">
                                  <p:stCondLst>
                                    <p:cond delay="0"/>
                                  </p:stCondLst>
                                  <p:childTnLst>
                                    <p:animEffect transition="out" filter="checkerboard(down)">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5" presetClass="exit" presetSubtype="5" fill="hold" grpId="1" nodeType="withEffect">
                                  <p:stCondLst>
                                    <p:cond delay="0"/>
                                  </p:stCondLst>
                                  <p:childTnLst>
                                    <p:animEffect transition="out" filter="checkerboard(down)">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par>
                          <p:cTn id="43" fill="hold">
                            <p:stCondLst>
                              <p:cond delay="500"/>
                            </p:stCondLst>
                            <p:childTnLst>
                              <p:par>
                                <p:cTn id="44" presetID="5" presetClass="exit" presetSubtype="5" fill="hold" grpId="1" nodeType="afterEffect">
                                  <p:stCondLst>
                                    <p:cond delay="0"/>
                                  </p:stCondLst>
                                  <p:childTnLst>
                                    <p:animEffect transition="out" filter="checkerboard(down)">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5" presetClass="exit" presetSubtype="5" fill="hold" nodeType="withEffect">
                                  <p:stCondLst>
                                    <p:cond delay="0"/>
                                  </p:stCondLst>
                                  <p:childTnLst>
                                    <p:animEffect transition="out" filter="checkerboard(down)">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par>
                          <p:cTn id="50" fill="hold">
                            <p:stCondLst>
                              <p:cond delay="1000"/>
                            </p:stCondLst>
                            <p:childTnLst>
                              <p:par>
                                <p:cTn id="51" presetID="5" presetClass="entr" presetSubtype="5"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heckerboard(down)">
                                      <p:cBhvr>
                                        <p:cTn id="53" dur="500"/>
                                        <p:tgtEl>
                                          <p:spTgt spid="14"/>
                                        </p:tgtEl>
                                      </p:cBhvr>
                                    </p:animEffect>
                                  </p:childTnLst>
                                </p:cTn>
                              </p:par>
                              <p:par>
                                <p:cTn id="54" presetID="5" presetClass="entr" presetSubtype="5"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heckerboard(down)">
                                      <p:cBhvr>
                                        <p:cTn id="56" dur="500"/>
                                        <p:tgtEl>
                                          <p:spTgt spid="18"/>
                                        </p:tgtEl>
                                      </p:cBhvr>
                                    </p:animEffect>
                                  </p:childTnLst>
                                </p:cTn>
                              </p:par>
                            </p:childTnLst>
                          </p:cTn>
                        </p:par>
                        <p:par>
                          <p:cTn id="57" fill="hold">
                            <p:stCondLst>
                              <p:cond delay="1500"/>
                            </p:stCondLst>
                            <p:childTnLst>
                              <p:par>
                                <p:cTn id="58" presetID="5" presetClass="entr" presetSubtype="5"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heckerboard(down)">
                                      <p:cBhvr>
                                        <p:cTn id="60" dur="500"/>
                                        <p:tgtEl>
                                          <p:spTgt spid="16"/>
                                        </p:tgtEl>
                                      </p:cBhvr>
                                    </p:animEffect>
                                  </p:childTnLst>
                                </p:cTn>
                              </p:par>
                              <p:par>
                                <p:cTn id="61" presetID="5" presetClass="entr" presetSubtype="5"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checkerboard(down)">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P spid="15" grpId="1" animBg="1"/>
      <p:bldP spid="16" grpId="0" animBg="1"/>
      <p:bldP spid="17" grpId="0" animBg="1"/>
      <p:bldP spid="17" grpId="1" animBg="1"/>
      <p:bldP spid="18" grpId="0" animBg="1"/>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52</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Experimental evaluation</a:t>
              </a:r>
            </a:p>
          </p:txBody>
        </p:sp>
      </p:grpSp>
      <p:pic>
        <p:nvPicPr>
          <p:cNvPr id="409602" name="Picture 2" descr="D:\SVN-PHDMML2008\PHDMML2008\WorkInProgress[...]\PhD_DISSERTATION\__These\Figures\result.PNG"/>
          <p:cNvPicPr>
            <a:picLocks noChangeAspect="1" noChangeArrowheads="1"/>
          </p:cNvPicPr>
          <p:nvPr/>
        </p:nvPicPr>
        <p:blipFill>
          <a:blip r:embed="rId3" cstate="print"/>
          <a:srcRect/>
          <a:stretch>
            <a:fillRect/>
          </a:stretch>
        </p:blipFill>
        <p:spPr bwMode="auto">
          <a:xfrm>
            <a:off x="698500" y="1133745"/>
            <a:ext cx="7745413" cy="5194300"/>
          </a:xfrm>
          <a:prstGeom prst="rect">
            <a:avLst/>
          </a:prstGeom>
          <a:noFill/>
        </p:spPr>
      </p:pic>
      <p:pic>
        <p:nvPicPr>
          <p:cNvPr id="409603" name="Picture 3"/>
          <p:cNvPicPr>
            <a:picLocks noChangeAspect="1" noChangeArrowheads="1"/>
          </p:cNvPicPr>
          <p:nvPr/>
        </p:nvPicPr>
        <p:blipFill>
          <a:blip r:embed="rId4" cstate="print"/>
          <a:srcRect/>
          <a:stretch>
            <a:fillRect/>
          </a:stretch>
        </p:blipFill>
        <p:spPr bwMode="auto">
          <a:xfrm>
            <a:off x="7902370" y="1583795"/>
            <a:ext cx="933450" cy="619125"/>
          </a:xfrm>
          <a:prstGeom prst="rect">
            <a:avLst/>
          </a:prstGeom>
          <a:noFill/>
          <a:ln w="9525">
            <a:noFill/>
            <a:miter lim="800000"/>
            <a:headEnd/>
            <a:tailEnd/>
          </a:ln>
        </p:spPr>
      </p:pic>
      <p:sp>
        <p:nvSpPr>
          <p:cNvPr id="13" name="TextBox 12"/>
          <p:cNvSpPr txBox="1"/>
          <p:nvPr/>
        </p:nvSpPr>
        <p:spPr>
          <a:xfrm>
            <a:off x="8442430" y="115470"/>
            <a:ext cx="627095" cy="338554"/>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6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9603"/>
                                        </p:tgtEl>
                                        <p:attrNameLst>
                                          <p:attrName>style.visibility</p:attrName>
                                        </p:attrNameLst>
                                      </p:cBhvr>
                                      <p:to>
                                        <p:strVal val="visible"/>
                                      </p:to>
                                    </p:set>
                                    <p:anim calcmode="lin" valueType="num">
                                      <p:cBhvr>
                                        <p:cTn id="7" dur="500" fill="hold"/>
                                        <p:tgtEl>
                                          <p:spTgt spid="409603"/>
                                        </p:tgtEl>
                                        <p:attrNameLst>
                                          <p:attrName>ppt_w</p:attrName>
                                        </p:attrNameLst>
                                      </p:cBhvr>
                                      <p:tavLst>
                                        <p:tav tm="0">
                                          <p:val>
                                            <p:fltVal val="0"/>
                                          </p:val>
                                        </p:tav>
                                        <p:tav tm="100000">
                                          <p:val>
                                            <p:strVal val="#ppt_w"/>
                                          </p:val>
                                        </p:tav>
                                      </p:tavLst>
                                    </p:anim>
                                    <p:anim calcmode="lin" valueType="num">
                                      <p:cBhvr>
                                        <p:cTn id="8" dur="500" fill="hold"/>
                                        <p:tgtEl>
                                          <p:spTgt spid="40960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5" fill="hold" nodeType="afterEffect">
                                  <p:stCondLst>
                                    <p:cond delay="0"/>
                                  </p:stCondLst>
                                  <p:childTnLst>
                                    <p:set>
                                      <p:cBhvr>
                                        <p:cTn id="11" dur="1" fill="hold">
                                          <p:stCondLst>
                                            <p:cond delay="0"/>
                                          </p:stCondLst>
                                        </p:cTn>
                                        <p:tgtEl>
                                          <p:spTgt spid="409602"/>
                                        </p:tgtEl>
                                        <p:attrNameLst>
                                          <p:attrName>style.visibility</p:attrName>
                                        </p:attrNameLst>
                                      </p:cBhvr>
                                      <p:to>
                                        <p:strVal val="visible"/>
                                      </p:to>
                                    </p:set>
                                    <p:animEffect transition="in" filter="checkerboard(down)">
                                      <p:cBhvr>
                                        <p:cTn id="12" dur="500"/>
                                        <p:tgtEl>
                                          <p:spTgt spid="409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53</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Experimental evaluation</a:t>
              </a:r>
            </a:p>
          </p:txBody>
        </p:sp>
      </p:grpSp>
      <p:pic>
        <p:nvPicPr>
          <p:cNvPr id="410626" name="Picture 2" descr="D:\SVN-PHDMML2008\PHDMML2008\WorkInProgress[...]\PhD_DISSERTATION\__These\Figures\_subgraphspotting_result_2.PNG"/>
          <p:cNvPicPr>
            <a:picLocks noChangeAspect="1" noChangeArrowheads="1"/>
          </p:cNvPicPr>
          <p:nvPr/>
        </p:nvPicPr>
        <p:blipFill>
          <a:blip r:embed="rId3" cstate="print"/>
          <a:srcRect/>
          <a:stretch>
            <a:fillRect/>
          </a:stretch>
        </p:blipFill>
        <p:spPr bwMode="auto">
          <a:xfrm>
            <a:off x="590550" y="1193685"/>
            <a:ext cx="7962900" cy="4800600"/>
          </a:xfrm>
          <a:prstGeom prst="rect">
            <a:avLst/>
          </a:prstGeom>
          <a:noFill/>
        </p:spPr>
      </p:pic>
      <p:pic>
        <p:nvPicPr>
          <p:cNvPr id="410627" name="Picture 3"/>
          <p:cNvPicPr>
            <a:picLocks noChangeAspect="1" noChangeArrowheads="1"/>
          </p:cNvPicPr>
          <p:nvPr/>
        </p:nvPicPr>
        <p:blipFill>
          <a:blip r:embed="rId4" cstate="print"/>
          <a:srcRect/>
          <a:stretch>
            <a:fillRect/>
          </a:stretch>
        </p:blipFill>
        <p:spPr bwMode="auto">
          <a:xfrm>
            <a:off x="7947375" y="1583795"/>
            <a:ext cx="866775" cy="438150"/>
          </a:xfrm>
          <a:prstGeom prst="rect">
            <a:avLst/>
          </a:prstGeom>
          <a:noFill/>
          <a:ln w="9525">
            <a:noFill/>
            <a:miter lim="800000"/>
            <a:headEnd/>
            <a:tailEnd/>
          </a:ln>
        </p:spPr>
      </p:pic>
      <p:sp>
        <p:nvSpPr>
          <p:cNvPr id="13" name="TextBox 12"/>
          <p:cNvSpPr txBox="1"/>
          <p:nvPr/>
        </p:nvSpPr>
        <p:spPr>
          <a:xfrm>
            <a:off x="8442430" y="115470"/>
            <a:ext cx="627095" cy="338554"/>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6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10627"/>
                                        </p:tgtEl>
                                        <p:attrNameLst>
                                          <p:attrName>style.visibility</p:attrName>
                                        </p:attrNameLst>
                                      </p:cBhvr>
                                      <p:to>
                                        <p:strVal val="visible"/>
                                      </p:to>
                                    </p:set>
                                    <p:anim calcmode="lin" valueType="num">
                                      <p:cBhvr>
                                        <p:cTn id="7" dur="500" fill="hold"/>
                                        <p:tgtEl>
                                          <p:spTgt spid="410627"/>
                                        </p:tgtEl>
                                        <p:attrNameLst>
                                          <p:attrName>ppt_w</p:attrName>
                                        </p:attrNameLst>
                                      </p:cBhvr>
                                      <p:tavLst>
                                        <p:tav tm="0">
                                          <p:val>
                                            <p:fltVal val="0"/>
                                          </p:val>
                                        </p:tav>
                                        <p:tav tm="100000">
                                          <p:val>
                                            <p:strVal val="#ppt_w"/>
                                          </p:val>
                                        </p:tav>
                                      </p:tavLst>
                                    </p:anim>
                                    <p:anim calcmode="lin" valueType="num">
                                      <p:cBhvr>
                                        <p:cTn id="8" dur="500" fill="hold"/>
                                        <p:tgtEl>
                                          <p:spTgt spid="4106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5" fill="hold" nodeType="afterEffect">
                                  <p:stCondLst>
                                    <p:cond delay="0"/>
                                  </p:stCondLst>
                                  <p:childTnLst>
                                    <p:set>
                                      <p:cBhvr>
                                        <p:cTn id="11" dur="1" fill="hold">
                                          <p:stCondLst>
                                            <p:cond delay="0"/>
                                          </p:stCondLst>
                                        </p:cTn>
                                        <p:tgtEl>
                                          <p:spTgt spid="410626"/>
                                        </p:tgtEl>
                                        <p:attrNameLst>
                                          <p:attrName>style.visibility</p:attrName>
                                        </p:attrNameLst>
                                      </p:cBhvr>
                                      <p:to>
                                        <p:strVal val="visible"/>
                                      </p:to>
                                    </p:set>
                                    <p:animEffect transition="in" filter="checkerboard(down)">
                                      <p:cBhvr>
                                        <p:cTn id="12" dur="500"/>
                                        <p:tgtEl>
                                          <p:spTgt spid="410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54</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Experimental evaluation</a:t>
              </a:r>
            </a:p>
          </p:txBody>
        </p:sp>
      </p:grpSp>
      <p:sp>
        <p:nvSpPr>
          <p:cNvPr id="15" name="Rectangle 13"/>
          <p:cNvSpPr>
            <a:spLocks noChangeArrowheads="1"/>
          </p:cNvSpPr>
          <p:nvPr/>
        </p:nvSpPr>
        <p:spPr bwMode="auto">
          <a:xfrm>
            <a:off x="881590" y="5982670"/>
            <a:ext cx="7715250" cy="461665"/>
          </a:xfrm>
          <a:prstGeom prst="rect">
            <a:avLst/>
          </a:prstGeom>
          <a:noFill/>
          <a:ln w="9525">
            <a:noFill/>
            <a:miter lim="800000"/>
            <a:headEnd/>
            <a:tailEnd/>
          </a:ln>
        </p:spPr>
        <p:txBody>
          <a:bodyPr>
            <a:spAutoFit/>
          </a:bodyPr>
          <a:lstStyle/>
          <a:p>
            <a:pPr marL="342900" indent="-342900">
              <a:lnSpc>
                <a:spcPct val="150000"/>
              </a:lnSpc>
            </a:pPr>
            <a:r>
              <a:rPr lang="en-US" sz="1600" b="1" dirty="0" smtClean="0">
                <a:latin typeface="+mn-lt"/>
              </a:rPr>
              <a:t>Electronic diagrams: </a:t>
            </a:r>
            <a:r>
              <a:rPr lang="en-US" sz="1600" dirty="0" smtClean="0">
                <a:latin typeface="+mn-lt"/>
              </a:rPr>
              <a:t>(</a:t>
            </a:r>
            <a:r>
              <a:rPr lang="en-US" sz="1600" u="sng" dirty="0" smtClean="0">
                <a:latin typeface="+mn-lt"/>
              </a:rPr>
              <a:t>517K</a:t>
            </a:r>
            <a:r>
              <a:rPr lang="en-US" sz="1600" dirty="0" smtClean="0">
                <a:latin typeface="+mn-lt"/>
              </a:rPr>
              <a:t> 2-node subgraphs) (</a:t>
            </a:r>
            <a:r>
              <a:rPr lang="en-US" sz="1600" u="sng" dirty="0" smtClean="0">
                <a:latin typeface="+mn-lt"/>
              </a:rPr>
              <a:t>455</a:t>
            </a:r>
            <a:r>
              <a:rPr lang="en-US" sz="1600" dirty="0" smtClean="0">
                <a:latin typeface="+mn-lt"/>
              </a:rPr>
              <a:t> classes) (~17h)</a:t>
            </a:r>
            <a:endParaRPr lang="en-US" sz="1600" dirty="0">
              <a:latin typeface="+mn-lt"/>
            </a:endParaRPr>
          </a:p>
        </p:txBody>
      </p:sp>
      <p:grpSp>
        <p:nvGrpSpPr>
          <p:cNvPr id="16" name="Group 15"/>
          <p:cNvGrpSpPr/>
          <p:nvPr/>
        </p:nvGrpSpPr>
        <p:grpSpPr>
          <a:xfrm>
            <a:off x="663823" y="1452107"/>
            <a:ext cx="7508177" cy="4452168"/>
            <a:chOff x="663823" y="1452107"/>
            <a:chExt cx="7508177" cy="4452168"/>
          </a:xfrm>
        </p:grpSpPr>
        <p:pic>
          <p:nvPicPr>
            <p:cNvPr id="411653" name="Picture 5"/>
            <p:cNvPicPr>
              <a:picLocks noChangeAspect="1" noChangeArrowheads="1"/>
            </p:cNvPicPr>
            <p:nvPr/>
          </p:nvPicPr>
          <p:blipFill>
            <a:blip r:embed="rId3" cstate="print"/>
            <a:srcRect/>
            <a:stretch>
              <a:fillRect/>
            </a:stretch>
          </p:blipFill>
          <p:spPr bwMode="auto">
            <a:xfrm>
              <a:off x="972000" y="1452107"/>
              <a:ext cx="7200000" cy="4182138"/>
            </a:xfrm>
            <a:prstGeom prst="rect">
              <a:avLst/>
            </a:prstGeom>
            <a:noFill/>
            <a:ln w="9525">
              <a:noFill/>
              <a:miter lim="800000"/>
              <a:headEnd/>
              <a:tailEnd/>
            </a:ln>
          </p:spPr>
        </p:pic>
        <p:sp>
          <p:nvSpPr>
            <p:cNvPr id="17" name="TextBox 16"/>
            <p:cNvSpPr txBox="1"/>
            <p:nvPr/>
          </p:nvSpPr>
          <p:spPr>
            <a:xfrm>
              <a:off x="4121950" y="5596498"/>
              <a:ext cx="712054" cy="307777"/>
            </a:xfrm>
            <a:prstGeom prst="rect">
              <a:avLst/>
            </a:prstGeom>
            <a:noFill/>
          </p:spPr>
          <p:txBody>
            <a:bodyPr wrap="none" rtlCol="0">
              <a:spAutoFit/>
            </a:bodyPr>
            <a:lstStyle/>
            <a:p>
              <a:r>
                <a:rPr lang="en-US" sz="1400" b="1" dirty="0" smtClean="0">
                  <a:latin typeface="+mn-lt"/>
                </a:rPr>
                <a:t>Recall</a:t>
              </a:r>
              <a:endParaRPr lang="en-US" sz="1400" b="1" dirty="0">
                <a:latin typeface="+mn-lt"/>
              </a:endParaRPr>
            </a:p>
          </p:txBody>
        </p:sp>
        <p:sp>
          <p:nvSpPr>
            <p:cNvPr id="18" name="TextBox 17"/>
            <p:cNvSpPr txBox="1"/>
            <p:nvPr/>
          </p:nvSpPr>
          <p:spPr>
            <a:xfrm rot="16200000">
              <a:off x="322223" y="3338990"/>
              <a:ext cx="990977" cy="307777"/>
            </a:xfrm>
            <a:prstGeom prst="rect">
              <a:avLst/>
            </a:prstGeom>
            <a:noFill/>
          </p:spPr>
          <p:txBody>
            <a:bodyPr wrap="none" rtlCol="0">
              <a:spAutoFit/>
            </a:bodyPr>
            <a:lstStyle/>
            <a:p>
              <a:r>
                <a:rPr lang="en-US" sz="1400" b="1" dirty="0" smtClean="0">
                  <a:latin typeface="+mn-lt"/>
                </a:rPr>
                <a:t>Precision</a:t>
              </a:r>
              <a:endParaRPr lang="en-US" sz="1400" b="1" dirty="0">
                <a:latin typeface="+mn-lt"/>
              </a:endParaRPr>
            </a:p>
          </p:txBody>
        </p:sp>
        <p:sp>
          <p:nvSpPr>
            <p:cNvPr id="19" name="TextBox 18"/>
            <p:cNvSpPr txBox="1"/>
            <p:nvPr/>
          </p:nvSpPr>
          <p:spPr>
            <a:xfrm>
              <a:off x="2012015" y="4374105"/>
              <a:ext cx="4591321" cy="738664"/>
            </a:xfrm>
            <a:prstGeom prst="rect">
              <a:avLst/>
            </a:prstGeom>
            <a:noFill/>
          </p:spPr>
          <p:txBody>
            <a:bodyPr wrap="none" rtlCol="0">
              <a:spAutoFit/>
            </a:bodyPr>
            <a:lstStyle/>
            <a:p>
              <a:r>
                <a:rPr lang="en-US" sz="1400" dirty="0" smtClean="0">
                  <a:latin typeface="+mn-lt"/>
                </a:rPr>
                <a:t>2-clique based FMGE spotting system</a:t>
              </a:r>
            </a:p>
            <a:p>
              <a:r>
                <a:rPr lang="en-US" sz="1400" dirty="0" smtClean="0">
                  <a:latin typeface="+mn-lt"/>
                </a:rPr>
                <a:t>Heuristic based FMGE spotting system </a:t>
              </a:r>
              <a:r>
                <a:rPr lang="en-US" sz="1400" dirty="0" smtClean="0"/>
                <a:t>[Luqman, 2010]</a:t>
              </a:r>
              <a:endParaRPr lang="en-US" sz="1400" dirty="0" smtClean="0">
                <a:latin typeface="+mn-lt"/>
              </a:endParaRPr>
            </a:p>
            <a:p>
              <a:r>
                <a:rPr lang="en-US" sz="1400" dirty="0" smtClean="0">
                  <a:latin typeface="+mn-lt"/>
                </a:rPr>
                <a:t>Heuristic based reference system [Qureshi, 2008]</a:t>
              </a:r>
            </a:p>
          </p:txBody>
        </p:sp>
      </p:grpSp>
      <p:sp>
        <p:nvSpPr>
          <p:cNvPr id="20" name="TextBox 19"/>
          <p:cNvSpPr txBox="1"/>
          <p:nvPr/>
        </p:nvSpPr>
        <p:spPr>
          <a:xfrm>
            <a:off x="8442430" y="115470"/>
            <a:ext cx="627095" cy="338554"/>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6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55</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t>Experimental evaluation</a:t>
              </a:r>
            </a:p>
          </p:txBody>
        </p:sp>
      </p:grpSp>
      <p:sp>
        <p:nvSpPr>
          <p:cNvPr id="11" name="Rectangle 13"/>
          <p:cNvSpPr>
            <a:spLocks noChangeArrowheads="1"/>
          </p:cNvSpPr>
          <p:nvPr/>
        </p:nvSpPr>
        <p:spPr bwMode="auto">
          <a:xfrm>
            <a:off x="881590" y="5994285"/>
            <a:ext cx="7715250" cy="416011"/>
          </a:xfrm>
          <a:prstGeom prst="rect">
            <a:avLst/>
          </a:prstGeom>
          <a:noFill/>
          <a:ln w="9525">
            <a:noFill/>
            <a:miter lim="800000"/>
            <a:headEnd/>
            <a:tailEnd/>
          </a:ln>
        </p:spPr>
        <p:txBody>
          <a:bodyPr>
            <a:spAutoFit/>
          </a:bodyPr>
          <a:lstStyle/>
          <a:p>
            <a:pPr marL="342900" indent="-342900">
              <a:lnSpc>
                <a:spcPct val="150000"/>
              </a:lnSpc>
            </a:pPr>
            <a:r>
              <a:rPr lang="en-US" sz="1600" b="1" dirty="0" smtClean="0">
                <a:latin typeface="+mn-lt"/>
              </a:rPr>
              <a:t>Architectural diagrams: </a:t>
            </a:r>
            <a:r>
              <a:rPr lang="en-US" sz="1600" dirty="0" smtClean="0">
                <a:latin typeface="+mn-lt"/>
              </a:rPr>
              <a:t>(</a:t>
            </a:r>
            <a:r>
              <a:rPr lang="en-US" sz="1600" u="sng" dirty="0" smtClean="0">
                <a:latin typeface="+mn-lt"/>
              </a:rPr>
              <a:t>306K</a:t>
            </a:r>
            <a:r>
              <a:rPr lang="en-US" sz="1600" dirty="0" smtClean="0">
                <a:latin typeface="+mn-lt"/>
              </a:rPr>
              <a:t> 2-node subgraphs) (</a:t>
            </a:r>
            <a:r>
              <a:rPr lang="en-US" sz="1600" u="sng" dirty="0" smtClean="0">
                <a:latin typeface="+mn-lt"/>
              </a:rPr>
              <a:t>211</a:t>
            </a:r>
            <a:r>
              <a:rPr lang="en-US" sz="1600" dirty="0" smtClean="0">
                <a:latin typeface="+mn-lt"/>
              </a:rPr>
              <a:t> classes)</a:t>
            </a:r>
            <a:endParaRPr lang="en-US" sz="1600" dirty="0">
              <a:latin typeface="+mn-lt"/>
            </a:endParaRPr>
          </a:p>
        </p:txBody>
      </p:sp>
      <p:grpSp>
        <p:nvGrpSpPr>
          <p:cNvPr id="17" name="Group 16"/>
          <p:cNvGrpSpPr/>
          <p:nvPr/>
        </p:nvGrpSpPr>
        <p:grpSpPr>
          <a:xfrm>
            <a:off x="611561" y="1456662"/>
            <a:ext cx="7560439" cy="4447613"/>
            <a:chOff x="611561" y="1456662"/>
            <a:chExt cx="7560439" cy="4447613"/>
          </a:xfrm>
        </p:grpSpPr>
        <p:pic>
          <p:nvPicPr>
            <p:cNvPr id="412675" name="Picture 3"/>
            <p:cNvPicPr>
              <a:picLocks noChangeAspect="1" noChangeArrowheads="1"/>
            </p:cNvPicPr>
            <p:nvPr/>
          </p:nvPicPr>
          <p:blipFill>
            <a:blip r:embed="rId3" cstate="print"/>
            <a:srcRect/>
            <a:stretch>
              <a:fillRect/>
            </a:stretch>
          </p:blipFill>
          <p:spPr bwMode="auto">
            <a:xfrm>
              <a:off x="972000" y="1456662"/>
              <a:ext cx="7200000" cy="4132578"/>
            </a:xfrm>
            <a:prstGeom prst="rect">
              <a:avLst/>
            </a:prstGeom>
            <a:noFill/>
            <a:ln w="9525">
              <a:noFill/>
              <a:miter lim="800000"/>
              <a:headEnd/>
              <a:tailEnd/>
            </a:ln>
          </p:spPr>
        </p:pic>
        <p:sp>
          <p:nvSpPr>
            <p:cNvPr id="14" name="TextBox 13"/>
            <p:cNvSpPr txBox="1"/>
            <p:nvPr/>
          </p:nvSpPr>
          <p:spPr>
            <a:xfrm>
              <a:off x="4121950" y="5596498"/>
              <a:ext cx="712054" cy="307777"/>
            </a:xfrm>
            <a:prstGeom prst="rect">
              <a:avLst/>
            </a:prstGeom>
            <a:noFill/>
          </p:spPr>
          <p:txBody>
            <a:bodyPr wrap="none" rtlCol="0">
              <a:spAutoFit/>
            </a:bodyPr>
            <a:lstStyle/>
            <a:p>
              <a:r>
                <a:rPr lang="en-US" sz="1400" b="1" dirty="0" smtClean="0">
                  <a:latin typeface="+mn-lt"/>
                </a:rPr>
                <a:t>Recall</a:t>
              </a:r>
              <a:endParaRPr lang="en-US" sz="1400" b="1" dirty="0">
                <a:latin typeface="+mn-lt"/>
              </a:endParaRPr>
            </a:p>
          </p:txBody>
        </p:sp>
        <p:sp>
          <p:nvSpPr>
            <p:cNvPr id="15" name="TextBox 14"/>
            <p:cNvSpPr txBox="1"/>
            <p:nvPr/>
          </p:nvSpPr>
          <p:spPr>
            <a:xfrm rot="16200000">
              <a:off x="269961" y="3338990"/>
              <a:ext cx="990977" cy="307777"/>
            </a:xfrm>
            <a:prstGeom prst="rect">
              <a:avLst/>
            </a:prstGeom>
            <a:noFill/>
          </p:spPr>
          <p:txBody>
            <a:bodyPr wrap="none" rtlCol="0">
              <a:spAutoFit/>
            </a:bodyPr>
            <a:lstStyle/>
            <a:p>
              <a:r>
                <a:rPr lang="en-US" sz="1400" b="1" dirty="0" smtClean="0">
                  <a:latin typeface="+mn-lt"/>
                </a:rPr>
                <a:t>Precision</a:t>
              </a:r>
              <a:endParaRPr lang="en-US" sz="1400" b="1" dirty="0">
                <a:latin typeface="+mn-lt"/>
              </a:endParaRPr>
            </a:p>
          </p:txBody>
        </p:sp>
        <p:sp>
          <p:nvSpPr>
            <p:cNvPr id="16" name="TextBox 15"/>
            <p:cNvSpPr txBox="1"/>
            <p:nvPr/>
          </p:nvSpPr>
          <p:spPr>
            <a:xfrm>
              <a:off x="1786354" y="4374105"/>
              <a:ext cx="4591321" cy="738664"/>
            </a:xfrm>
            <a:prstGeom prst="rect">
              <a:avLst/>
            </a:prstGeom>
            <a:noFill/>
          </p:spPr>
          <p:txBody>
            <a:bodyPr wrap="none" rtlCol="0">
              <a:spAutoFit/>
            </a:bodyPr>
            <a:lstStyle/>
            <a:p>
              <a:r>
                <a:rPr lang="en-US" sz="1400" dirty="0" smtClean="0">
                  <a:latin typeface="+mn-lt"/>
                </a:rPr>
                <a:t>2-clique based FMGE spotting system</a:t>
              </a:r>
            </a:p>
            <a:p>
              <a:r>
                <a:rPr lang="en-US" sz="1400" dirty="0" smtClean="0">
                  <a:latin typeface="+mn-lt"/>
                </a:rPr>
                <a:t>Heuristic based FMGE spotting system [Luqman, 2010]</a:t>
              </a:r>
            </a:p>
            <a:p>
              <a:r>
                <a:rPr lang="en-US" sz="1400" dirty="0" smtClean="0">
                  <a:latin typeface="+mn-lt"/>
                </a:rPr>
                <a:t>Heuristic based reference system </a:t>
              </a:r>
              <a:r>
                <a:rPr lang="en-US" sz="1400" dirty="0" smtClean="0"/>
                <a:t>[Qureshi, 2008]</a:t>
              </a:r>
              <a:endParaRPr lang="en-US" sz="1400" dirty="0" smtClean="0">
                <a:latin typeface="+mn-lt"/>
              </a:endParaRPr>
            </a:p>
          </p:txBody>
        </p:sp>
      </p:grpSp>
      <p:sp>
        <p:nvSpPr>
          <p:cNvPr id="18" name="TextBox 17"/>
          <p:cNvSpPr txBox="1"/>
          <p:nvPr/>
        </p:nvSpPr>
        <p:spPr>
          <a:xfrm>
            <a:off x="8442430" y="115470"/>
            <a:ext cx="627095" cy="338554"/>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600" b="1" dirty="0" smtClean="0">
                <a:solidFill>
                  <a:schemeClr val="bg1"/>
                </a:solidFill>
                <a:latin typeface="+mn-lt"/>
              </a:rPr>
              <a:t>o</a:t>
            </a:r>
            <a:r>
              <a:rPr lang="fr-FR" sz="1400" b="1" dirty="0" smtClean="0">
                <a:solidFill>
                  <a:schemeClr val="bg1">
                    <a:lumMod val="75000"/>
                  </a:schemeClr>
                </a:solidFill>
                <a:latin typeface="+mn-lt"/>
              </a:rPr>
              <a:t> 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1"/>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9"/>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56</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Discussion – subgraph spotting</a:t>
              </a:r>
              <a:endParaRPr lang="en-US" b="1" dirty="0"/>
            </a:p>
          </p:txBody>
        </p:sp>
      </p:grpSp>
      <p:sp>
        <p:nvSpPr>
          <p:cNvPr id="11" name="Rectangle 13"/>
          <p:cNvSpPr>
            <a:spLocks noChangeArrowheads="1"/>
          </p:cNvSpPr>
          <p:nvPr/>
        </p:nvSpPr>
        <p:spPr bwMode="auto">
          <a:xfrm>
            <a:off x="251520" y="1971993"/>
            <a:ext cx="8640959" cy="3343929"/>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smtClean="0">
                <a:latin typeface="+mn-lt"/>
              </a:rPr>
              <a:t>Loss of matching between nodes</a:t>
            </a:r>
          </a:p>
          <a:p>
            <a:pPr marL="1005840" lvl="2" indent="-342900">
              <a:lnSpc>
                <a:spcPct val="150000"/>
              </a:lnSpc>
              <a:spcAft>
                <a:spcPts val="600"/>
              </a:spcAft>
              <a:buFont typeface="Wingdings" pitchFamily="2" charset="2"/>
              <a:buChar char="ü"/>
            </a:pPr>
            <a:r>
              <a:rPr lang="en-US" sz="2000" dirty="0" smtClean="0">
                <a:solidFill>
                  <a:srgbClr val="0000FF"/>
                </a:solidFill>
                <a:latin typeface="+mn-lt"/>
              </a:rPr>
              <a:t>Score function is a first step forward</a:t>
            </a:r>
          </a:p>
          <a:p>
            <a:pPr marL="548640" lvl="1" indent="-342900">
              <a:lnSpc>
                <a:spcPct val="150000"/>
              </a:lnSpc>
              <a:spcAft>
                <a:spcPts val="600"/>
              </a:spcAft>
              <a:buFont typeface="Wingdings" pitchFamily="2" charset="2"/>
              <a:buChar char="§"/>
            </a:pPr>
            <a:endParaRPr lang="en-US" sz="1000" dirty="0" smtClean="0">
              <a:latin typeface="+mn-lt"/>
            </a:endParaRPr>
          </a:p>
          <a:p>
            <a:pPr marL="548640" lvl="1" indent="-342900">
              <a:lnSpc>
                <a:spcPct val="150000"/>
              </a:lnSpc>
              <a:spcAft>
                <a:spcPts val="600"/>
              </a:spcAft>
              <a:buFont typeface="Wingdings" pitchFamily="2" charset="2"/>
              <a:buChar char="§"/>
            </a:pPr>
            <a:r>
              <a:rPr lang="en-US" sz="2000" dirty="0" smtClean="0">
                <a:latin typeface="+mn-lt"/>
              </a:rPr>
              <a:t>No graph embedding based solution to answer high level semantic problems for graphs</a:t>
            </a:r>
          </a:p>
          <a:p>
            <a:pPr marL="1005840" lvl="2" indent="-342900">
              <a:lnSpc>
                <a:spcPct val="150000"/>
              </a:lnSpc>
              <a:spcAft>
                <a:spcPts val="600"/>
              </a:spcAft>
              <a:buFont typeface="Wingdings" pitchFamily="2" charset="2"/>
              <a:buChar char="ü"/>
            </a:pPr>
            <a:r>
              <a:rPr lang="en-US" sz="2000" dirty="0" smtClean="0">
                <a:solidFill>
                  <a:srgbClr val="0000FF"/>
                </a:solidFill>
                <a:latin typeface="+mn-lt"/>
              </a:rPr>
              <a:t>FMGE based framework for automatic indexing of graph repositories</a:t>
            </a:r>
          </a:p>
        </p:txBody>
      </p:sp>
      <p:sp>
        <p:nvSpPr>
          <p:cNvPr id="15" name="TextBox 14"/>
          <p:cNvSpPr txBox="1"/>
          <p:nvPr/>
        </p:nvSpPr>
        <p:spPr>
          <a:xfrm>
            <a:off x="8442430" y="115470"/>
            <a:ext cx="627095" cy="338554"/>
          </a:xfrm>
          <a:prstGeom prst="rect">
            <a:avLst/>
          </a:prstGeom>
          <a:noFill/>
        </p:spPr>
        <p:txBody>
          <a:bodyPr wrap="none" rtlCol="0">
            <a:spAutoFit/>
          </a:bodyPr>
          <a:lstStyle/>
          <a:p>
            <a:r>
              <a:rPr lang="fr-FR" sz="1400" b="1" dirty="0" smtClean="0">
                <a:solidFill>
                  <a:schemeClr val="bg1">
                    <a:lumMod val="75000"/>
                  </a:schemeClr>
                </a:solidFill>
                <a:latin typeface="+mn-lt"/>
              </a:rPr>
              <a:t>o o </a:t>
            </a:r>
            <a:r>
              <a:rPr lang="fr-FR" sz="1600" b="1" dirty="0" smtClean="0">
                <a:solidFill>
                  <a:schemeClr val="bg1"/>
                </a:solidFill>
                <a:latin typeface="+mn-lt"/>
              </a:rPr>
              <a:t>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Left)">
                                      <p:cBhvr>
                                        <p:cTn id="7" dur="500"/>
                                        <p:tgtEl>
                                          <p:spTgt spid="11">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slide(fromBottom)">
                                      <p:cBhvr>
                                        <p:cTn id="11" dur="500"/>
                                        <p:tgtEl>
                                          <p:spTgt spid="11">
                                            <p:txEl>
                                              <p:pRg st="1" end="1"/>
                                            </p:txEl>
                                          </p:spTgt>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slide(fromLeft)">
                                      <p:cBhvr>
                                        <p:cTn id="15" dur="500"/>
                                        <p:tgtEl>
                                          <p:spTgt spid="11">
                                            <p:txEl>
                                              <p:pRg st="3" end="3"/>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slide(fromBottom)">
                                      <p:cBhvr>
                                        <p:cTn id="1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57</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Conclusions and future challenges</a:t>
              </a:r>
              <a:endParaRPr lang="en-US" b="1" dirty="0">
                <a:latin typeface="+mn-lt"/>
              </a:endParaRPr>
            </a:p>
          </p:txBody>
        </p:sp>
      </p:grpSp>
      <p:sp>
        <p:nvSpPr>
          <p:cNvPr id="9223" name="Rectangle 13"/>
          <p:cNvSpPr>
            <a:spLocks noChangeArrowheads="1"/>
          </p:cNvSpPr>
          <p:nvPr/>
        </p:nvSpPr>
        <p:spPr bwMode="auto">
          <a:xfrm>
            <a:off x="746050" y="1539174"/>
            <a:ext cx="8146429" cy="3785652"/>
          </a:xfrm>
          <a:prstGeom prst="rect">
            <a:avLst/>
          </a:prstGeom>
          <a:noFill/>
          <a:ln w="9525">
            <a:noFill/>
            <a:miter lim="800000"/>
            <a:headEnd/>
            <a:tailEnd/>
          </a:ln>
        </p:spPr>
        <p:txBody>
          <a:bodyPr wrap="square">
            <a:spAutoFit/>
          </a:bodyPr>
          <a:lstStyle/>
          <a:p>
            <a:pPr marL="360000" indent="-342900">
              <a:lnSpc>
                <a:spcPct val="150000"/>
              </a:lnSpc>
              <a:buFont typeface="Wingdings" pitchFamily="2" charset="2"/>
              <a:buChar char="v"/>
            </a:pPr>
            <a:r>
              <a:rPr lang="en-US" sz="2000" b="1" dirty="0" smtClean="0">
                <a:solidFill>
                  <a:schemeClr val="bg1">
                    <a:lumMod val="50000"/>
                  </a:schemeClr>
                </a:solidFill>
                <a:latin typeface="+mn-lt"/>
              </a:rPr>
              <a:t>Introduction</a:t>
            </a:r>
          </a:p>
          <a:p>
            <a:pPr marL="360000" indent="-342900">
              <a:lnSpc>
                <a:spcPct val="150000"/>
              </a:lnSpc>
              <a:buFont typeface="Wingdings" pitchFamily="2" charset="2"/>
              <a:buChar char="v"/>
            </a:pPr>
            <a:endParaRPr lang="en-US" sz="2000" b="1" dirty="0" smtClean="0">
              <a:solidFill>
                <a:schemeClr val="bg1">
                  <a:lumMod val="50000"/>
                </a:schemeClr>
              </a:solidFill>
              <a:latin typeface="+mn-lt"/>
            </a:endParaRPr>
          </a:p>
          <a:p>
            <a:pPr marL="360000" indent="-342900">
              <a:lnSpc>
                <a:spcPct val="150000"/>
              </a:lnSpc>
              <a:buFont typeface="Wingdings" pitchFamily="2" charset="2"/>
              <a:buChar char="v"/>
            </a:pPr>
            <a:r>
              <a:rPr lang="en-US" sz="2000" b="1" dirty="0" smtClean="0">
                <a:solidFill>
                  <a:schemeClr val="bg1">
                    <a:lumMod val="50000"/>
                  </a:schemeClr>
                </a:solidFill>
                <a:latin typeface="+mn-lt"/>
              </a:rPr>
              <a:t>Fuzzy Multilevel Graph Embedding (FMGE)</a:t>
            </a:r>
          </a:p>
          <a:p>
            <a:pPr marL="360000" indent="-342900">
              <a:lnSpc>
                <a:spcPct val="150000"/>
              </a:lnSpc>
              <a:buFont typeface="Wingdings" pitchFamily="2" charset="2"/>
              <a:buChar char="v"/>
            </a:pPr>
            <a:endParaRPr lang="en-US" sz="2000" b="1" dirty="0" smtClean="0">
              <a:solidFill>
                <a:schemeClr val="bg1">
                  <a:lumMod val="50000"/>
                </a:schemeClr>
              </a:solidFill>
              <a:latin typeface="+mn-lt"/>
            </a:endParaRPr>
          </a:p>
          <a:p>
            <a:pPr marL="360000" indent="-342900">
              <a:lnSpc>
                <a:spcPct val="150000"/>
              </a:lnSpc>
              <a:buFont typeface="Wingdings" pitchFamily="2" charset="2"/>
              <a:buChar char="v"/>
            </a:pPr>
            <a:r>
              <a:rPr lang="en-US" sz="2000" b="1" dirty="0" smtClean="0">
                <a:solidFill>
                  <a:schemeClr val="bg1">
                    <a:lumMod val="50000"/>
                  </a:schemeClr>
                </a:solidFill>
                <a:latin typeface="+mn-lt"/>
              </a:rPr>
              <a:t>Automatic indexing of graph repositories for graph retrieval and subgraph spotting</a:t>
            </a:r>
          </a:p>
          <a:p>
            <a:pPr marL="360000" indent="-342900">
              <a:lnSpc>
                <a:spcPct val="150000"/>
              </a:lnSpc>
              <a:buFont typeface="Wingdings" pitchFamily="2" charset="2"/>
              <a:buChar char="v"/>
            </a:pPr>
            <a:endParaRPr lang="en-US" sz="2000" b="1" dirty="0" smtClean="0">
              <a:latin typeface="+mn-lt"/>
            </a:endParaRPr>
          </a:p>
          <a:p>
            <a:pPr marL="360000" indent="-342900">
              <a:lnSpc>
                <a:spcPct val="150000"/>
              </a:lnSpc>
              <a:buFont typeface="Wingdings" pitchFamily="2" charset="2"/>
              <a:buChar char="v"/>
            </a:pPr>
            <a:r>
              <a:rPr lang="en-US" sz="2000" b="1" dirty="0" smtClean="0">
                <a:solidFill>
                  <a:srgbClr val="0000FF"/>
                </a:solidFill>
                <a:latin typeface="+mn-lt"/>
              </a:rPr>
              <a:t>Conclusions and future research challenges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6" end="6"/>
                                            </p:txEl>
                                          </p:spTgt>
                                        </p:tgtEl>
                                        <p:attrNameLst>
                                          <p:attrName>style.visibility</p:attrName>
                                        </p:attrNameLst>
                                      </p:cBhvr>
                                      <p:to>
                                        <p:strVal val="visible"/>
                                      </p:to>
                                    </p:set>
                                    <p:animEffect transition="in" filter="slide(fromLeft)">
                                      <p:cBhvr>
                                        <p:cTn id="7" dur="500"/>
                                        <p:tgtEl>
                                          <p:spTgt spid="92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1"/>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9"/>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58</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Conclusions</a:t>
              </a:r>
              <a:endParaRPr lang="en-US" b="1" dirty="0"/>
            </a:p>
          </p:txBody>
        </p:sp>
      </p:grpSp>
      <p:sp>
        <p:nvSpPr>
          <p:cNvPr id="10" name="Rectangle 13"/>
          <p:cNvSpPr>
            <a:spLocks noChangeArrowheads="1"/>
          </p:cNvSpPr>
          <p:nvPr/>
        </p:nvSpPr>
        <p:spPr bwMode="auto">
          <a:xfrm>
            <a:off x="251520" y="1313765"/>
            <a:ext cx="8640959" cy="5401479"/>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smtClean="0">
                <a:latin typeface="+mn-lt"/>
              </a:rPr>
              <a:t>Last two decade’s research on structural pattern recognition can access state of the art machine learning tools</a:t>
            </a:r>
          </a:p>
          <a:p>
            <a:pPr marL="548640" lvl="1" indent="-342900">
              <a:lnSpc>
                <a:spcPct val="150000"/>
              </a:lnSpc>
              <a:spcAft>
                <a:spcPts val="600"/>
              </a:spcAft>
              <a:buFont typeface="Wingdings" pitchFamily="2" charset="2"/>
              <a:buChar char="§"/>
            </a:pPr>
            <a:endParaRPr lang="en-US" sz="1000" dirty="0" smtClean="0">
              <a:latin typeface="+mn-lt"/>
            </a:endParaRPr>
          </a:p>
          <a:p>
            <a:pPr marL="548640" lvl="1" indent="-342900">
              <a:lnSpc>
                <a:spcPct val="150000"/>
              </a:lnSpc>
              <a:spcAft>
                <a:spcPts val="600"/>
              </a:spcAft>
              <a:buFont typeface="Wingdings" pitchFamily="2" charset="2"/>
              <a:buChar char="§"/>
            </a:pPr>
            <a:r>
              <a:rPr lang="en-US" sz="2000" dirty="0" smtClean="0">
                <a:latin typeface="+mn-lt"/>
              </a:rPr>
              <a:t>An impossible operation in original graph space turns into a realizable operation with an acceptable accuracy </a:t>
            </a:r>
          </a:p>
          <a:p>
            <a:pPr marL="548640" lvl="1" indent="-342900">
              <a:lnSpc>
                <a:spcPct val="150000"/>
              </a:lnSpc>
              <a:spcAft>
                <a:spcPts val="600"/>
              </a:spcAft>
              <a:buFont typeface="Wingdings" pitchFamily="2" charset="2"/>
              <a:buChar char="§"/>
            </a:pPr>
            <a:endParaRPr lang="en-US" sz="1000" dirty="0" smtClean="0">
              <a:latin typeface="+mn-lt"/>
            </a:endParaRPr>
          </a:p>
          <a:p>
            <a:pPr marL="548640" lvl="1" indent="-342900">
              <a:lnSpc>
                <a:spcPct val="150000"/>
              </a:lnSpc>
              <a:spcAft>
                <a:spcPts val="600"/>
              </a:spcAft>
              <a:buFont typeface="Wingdings" pitchFamily="2" charset="2"/>
              <a:buChar char="§"/>
            </a:pPr>
            <a:r>
              <a:rPr lang="en-US" sz="2000" dirty="0" smtClean="0">
                <a:latin typeface="+mn-lt"/>
              </a:rPr>
              <a:t>Application to domains where the use of graphs is mandatory for representing rich structural and topological information and a computational efficient solution is required</a:t>
            </a:r>
          </a:p>
          <a:p>
            <a:pPr marL="548640" lvl="1" indent="-342900">
              <a:lnSpc>
                <a:spcPct val="150000"/>
              </a:lnSpc>
              <a:spcAft>
                <a:spcPts val="600"/>
              </a:spcAft>
              <a:buFont typeface="Wingdings" pitchFamily="2" charset="2"/>
              <a:buChar char="§"/>
            </a:pPr>
            <a:endParaRPr lang="en-US" sz="1000" dirty="0" smtClean="0">
              <a:latin typeface="+mn-lt"/>
            </a:endParaRPr>
          </a:p>
          <a:p>
            <a:pPr marL="548640" lvl="1" indent="-342900">
              <a:lnSpc>
                <a:spcPct val="150000"/>
              </a:lnSpc>
              <a:spcAft>
                <a:spcPts val="600"/>
              </a:spcAft>
              <a:buFont typeface="Wingdings" pitchFamily="2" charset="2"/>
              <a:buChar char="§"/>
            </a:pPr>
            <a:r>
              <a:rPr lang="en-US" sz="2000" dirty="0" smtClean="0">
                <a:latin typeface="+mn-lt"/>
              </a:rPr>
              <a:t>Feature vector not capable of preserving the matching between nodes of a pair of graphs</a:t>
            </a:r>
          </a:p>
        </p:txBody>
      </p:sp>
      <p:sp>
        <p:nvSpPr>
          <p:cNvPr id="12" name="TextBox 11"/>
          <p:cNvSpPr txBox="1"/>
          <p:nvPr/>
        </p:nvSpPr>
        <p:spPr>
          <a:xfrm>
            <a:off x="8551083" y="115470"/>
            <a:ext cx="476412" cy="338554"/>
          </a:xfrm>
          <a:prstGeom prst="rect">
            <a:avLst/>
          </a:prstGeom>
          <a:noFill/>
        </p:spPr>
        <p:txBody>
          <a:bodyPr wrap="none" rtlCol="0">
            <a:spAutoFit/>
          </a:bodyPr>
          <a:lstStyle/>
          <a:p>
            <a:r>
              <a:rPr lang="fr-FR" sz="1600" b="1" dirty="0" smtClean="0">
                <a:solidFill>
                  <a:schemeClr val="bg1"/>
                </a:solidFill>
                <a:latin typeface="+mn-lt"/>
              </a:rPr>
              <a:t>o </a:t>
            </a:r>
            <a:r>
              <a:rPr lang="fr-FR" sz="1400" b="1" dirty="0" smtClean="0">
                <a:solidFill>
                  <a:schemeClr val="bg1">
                    <a:lumMod val="75000"/>
                  </a:schemeClr>
                </a:solidFill>
                <a:latin typeface="+mn-lt"/>
              </a:rPr>
              <a:t>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Bottom)">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Bottom)">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Bottom)">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1"/>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59</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Conclusions</a:t>
              </a:r>
              <a:endParaRPr lang="en-US" b="1" dirty="0"/>
            </a:p>
          </p:txBody>
        </p:sp>
      </p:grpSp>
      <p:sp>
        <p:nvSpPr>
          <p:cNvPr id="10" name="Rectangle 13"/>
          <p:cNvSpPr>
            <a:spLocks noChangeArrowheads="1"/>
          </p:cNvSpPr>
          <p:nvPr/>
        </p:nvSpPr>
        <p:spPr bwMode="auto">
          <a:xfrm>
            <a:off x="251520" y="1988840"/>
            <a:ext cx="8640959" cy="2708434"/>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smtClean="0">
                <a:latin typeface="+mn-lt"/>
              </a:rPr>
              <a:t>Unsupervised and automatic indexing of graph repositories</a:t>
            </a:r>
          </a:p>
          <a:p>
            <a:pPr marL="548640" lvl="1" indent="-342900">
              <a:lnSpc>
                <a:spcPct val="150000"/>
              </a:lnSpc>
              <a:spcAft>
                <a:spcPts val="600"/>
              </a:spcAft>
              <a:buFont typeface="Wingdings" pitchFamily="2" charset="2"/>
              <a:buChar char="§"/>
            </a:pPr>
            <a:r>
              <a:rPr lang="en-US" sz="2000" dirty="0" smtClean="0">
                <a:latin typeface="+mn-lt"/>
              </a:rPr>
              <a:t>Domain independent  framework</a:t>
            </a:r>
          </a:p>
          <a:p>
            <a:pPr marL="548640" lvl="1" indent="-342900">
              <a:lnSpc>
                <a:spcPct val="150000"/>
              </a:lnSpc>
              <a:spcAft>
                <a:spcPts val="600"/>
              </a:spcAft>
              <a:buFont typeface="Wingdings" pitchFamily="2" charset="2"/>
              <a:buChar char="§"/>
            </a:pPr>
            <a:r>
              <a:rPr lang="en-US" sz="2000" dirty="0" smtClean="0">
                <a:latin typeface="+mn-lt"/>
              </a:rPr>
              <a:t>Incorporating learning abilities to structural representations</a:t>
            </a:r>
          </a:p>
          <a:p>
            <a:pPr marL="548640" lvl="1" indent="-342900">
              <a:lnSpc>
                <a:spcPct val="150000"/>
              </a:lnSpc>
              <a:spcAft>
                <a:spcPts val="600"/>
              </a:spcAft>
              <a:buFont typeface="Wingdings" pitchFamily="2" charset="2"/>
              <a:buChar char="§"/>
            </a:pPr>
            <a:r>
              <a:rPr lang="en-US" sz="2000" dirty="0" smtClean="0">
                <a:latin typeface="+mn-lt"/>
              </a:rPr>
              <a:t>Ease of query by example (QBE)</a:t>
            </a:r>
          </a:p>
          <a:p>
            <a:pPr marL="548640" lvl="1" indent="-342900">
              <a:lnSpc>
                <a:spcPct val="150000"/>
              </a:lnSpc>
              <a:spcAft>
                <a:spcPts val="600"/>
              </a:spcAft>
              <a:buFont typeface="Wingdings" pitchFamily="2" charset="2"/>
              <a:buChar char="§"/>
            </a:pPr>
            <a:r>
              <a:rPr lang="en-US" sz="2000" dirty="0" smtClean="0">
                <a:latin typeface="+mn-lt"/>
              </a:rPr>
              <a:t>Granularity of focused retrieval</a:t>
            </a:r>
          </a:p>
        </p:txBody>
      </p:sp>
      <p:sp>
        <p:nvSpPr>
          <p:cNvPr id="11" name="TextBox 10"/>
          <p:cNvSpPr txBox="1"/>
          <p:nvPr/>
        </p:nvSpPr>
        <p:spPr>
          <a:xfrm>
            <a:off x="8551083" y="115470"/>
            <a:ext cx="476412" cy="338554"/>
          </a:xfrm>
          <a:prstGeom prst="rect">
            <a:avLst/>
          </a:prstGeom>
          <a:noFill/>
        </p:spPr>
        <p:txBody>
          <a:bodyPr wrap="none" rtlCol="0">
            <a:spAutoFit/>
          </a:bodyPr>
          <a:lstStyle/>
          <a:p>
            <a:r>
              <a:rPr lang="fr-FR" sz="1600" b="1" dirty="0" smtClean="0">
                <a:solidFill>
                  <a:schemeClr val="bg1"/>
                </a:solidFill>
                <a:latin typeface="+mn-lt"/>
              </a:rPr>
              <a:t>o </a:t>
            </a:r>
            <a:r>
              <a:rPr lang="fr-FR" sz="1400" b="1" dirty="0" smtClean="0">
                <a:solidFill>
                  <a:schemeClr val="bg1">
                    <a:lumMod val="75000"/>
                  </a:schemeClr>
                </a:solidFill>
                <a:latin typeface="+mn-lt"/>
              </a:rPr>
              <a:t>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500"/>
                                        <p:tgtEl>
                                          <p:spTgt spid="10">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slide(fromBottom)">
                                      <p:cBhvr>
                                        <p:cTn id="11" dur="500"/>
                                        <p:tgtEl>
                                          <p:spTgt spid="10">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slide(fromBottom)">
                                      <p:cBhvr>
                                        <p:cTn id="15" dur="500"/>
                                        <p:tgtEl>
                                          <p:spTgt spid="10">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slide(fromBottom)">
                                      <p:cBhvr>
                                        <p:cTn id="19" dur="500"/>
                                        <p:tgtEl>
                                          <p:spTgt spid="10">
                                            <p:txEl>
                                              <p:pRg st="3" end="3"/>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slide(fromBottom)">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en-US" sz="1400" dirty="0" smtClean="0">
              <a:solidFill>
                <a:schemeClr val="bg1"/>
              </a:solidFill>
            </a:endParaRPr>
          </a:p>
          <a:p>
            <a:pPr algn="ctr"/>
            <a:endParaRPr lang="en-US"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latin typeface="+mn-lt"/>
              </a:rPr>
              <a:t>Introduction</a:t>
            </a:r>
          </a:p>
          <a:p>
            <a:pPr lvl="1"/>
            <a:r>
              <a:rPr lang="en-US" sz="1400" b="1" dirty="0" smtClean="0">
                <a:solidFill>
                  <a:schemeClr val="bg2"/>
                </a:solidFill>
                <a:latin typeface="+mn-lt"/>
              </a:rPr>
              <a:t>Fuzzy Multilevel Graph Embedding</a:t>
            </a:r>
          </a:p>
          <a:p>
            <a:pPr lvl="1"/>
            <a:r>
              <a:rPr lang="en-US" sz="1400" b="1" dirty="0" smtClean="0">
                <a:solidFill>
                  <a:schemeClr val="bg2"/>
                </a:solidFill>
                <a:latin typeface="+mn-lt"/>
              </a:rPr>
              <a:t>Automatic Indexing of graph repositories</a:t>
            </a:r>
          </a:p>
          <a:p>
            <a:pPr lvl="1"/>
            <a:r>
              <a:rPr lang="en-US" sz="1400" b="1" dirty="0" smtClean="0">
                <a:solidFill>
                  <a:schemeClr val="bg2"/>
                </a:solidFill>
                <a:latin typeface="+mn-lt"/>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en-US" sz="1600" b="1" smtClean="0">
                  <a:latin typeface="+mn-lt"/>
                </a:rPr>
                <a:pPr algn="r"/>
                <a:t>6</a:t>
              </a:fld>
              <a:endParaRPr lang="en-US"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Structural and statistical PR</a:t>
              </a:r>
              <a:endParaRPr lang="en-US" b="1" dirty="0">
                <a:latin typeface="+mn-lt"/>
              </a:endParaRPr>
            </a:p>
          </p:txBody>
        </p:sp>
      </p:grpSp>
      <p:graphicFrame>
        <p:nvGraphicFramePr>
          <p:cNvPr id="14" name="Table 13"/>
          <p:cNvGraphicFramePr>
            <a:graphicFrameLocks noGrp="1"/>
          </p:cNvGraphicFramePr>
          <p:nvPr/>
        </p:nvGraphicFramePr>
        <p:xfrm>
          <a:off x="3929313" y="2753925"/>
          <a:ext cx="5040000" cy="2160000"/>
        </p:xfrm>
        <a:graphic>
          <a:graphicData uri="http://schemas.openxmlformats.org/drawingml/2006/table">
            <a:tbl>
              <a:tblPr firstRow="1" bandRow="1">
                <a:tableStyleId>{5940675A-B579-460E-94D1-54222C63F5DA}</a:tableStyleId>
              </a:tblPr>
              <a:tblGrid>
                <a:gridCol w="2520000"/>
                <a:gridCol w="2520000"/>
              </a:tblGrid>
              <a:tr h="432000">
                <a:tc>
                  <a:txBody>
                    <a:bodyPr/>
                    <a:lstStyle/>
                    <a:p>
                      <a:pPr algn="ctr"/>
                      <a:r>
                        <a:rPr lang="en-US" sz="1600" noProof="0" dirty="0" smtClean="0">
                          <a:solidFill>
                            <a:srgbClr val="0000FF"/>
                          </a:solidFill>
                        </a:rPr>
                        <a:t>symbolic</a:t>
                      </a:r>
                      <a:r>
                        <a:rPr lang="en-US" sz="1600" baseline="0" noProof="0" dirty="0" smtClean="0">
                          <a:solidFill>
                            <a:srgbClr val="0000FF"/>
                          </a:solidFill>
                        </a:rPr>
                        <a:t> data structure</a:t>
                      </a: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noProof="0" dirty="0" smtClean="0">
                          <a:solidFill>
                            <a:srgbClr val="0000FF"/>
                          </a:solidFill>
                        </a:rPr>
                        <a:t>numeric feature vector</a:t>
                      </a: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ctr"/>
                      <a:r>
                        <a:rPr lang="en-US" sz="1600" noProof="0" dirty="0" smtClean="0">
                          <a:solidFill>
                            <a:srgbClr val="0000FF"/>
                          </a:solidFill>
                        </a:rPr>
                        <a:t>Yes</a:t>
                      </a: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noProof="0" dirty="0" smtClean="0">
                          <a:solidFill>
                            <a:srgbClr val="0000FF"/>
                          </a:solidFill>
                        </a:rPr>
                        <a:t>No </a:t>
                      </a: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ctr"/>
                      <a:r>
                        <a:rPr lang="en-US" sz="1600" noProof="0" dirty="0" smtClean="0">
                          <a:solidFill>
                            <a:srgbClr val="0000FF"/>
                          </a:solidFill>
                        </a:rPr>
                        <a:t>No</a:t>
                      </a: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noProof="0" dirty="0" smtClean="0">
                          <a:solidFill>
                            <a:srgbClr val="0000FF"/>
                          </a:solidFill>
                        </a:rPr>
                        <a:t>Yes</a:t>
                      </a: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ctr"/>
                      <a:r>
                        <a:rPr lang="en-US" sz="1600" noProof="0" dirty="0" smtClean="0">
                          <a:solidFill>
                            <a:srgbClr val="0000FF"/>
                          </a:solidFill>
                        </a:rPr>
                        <a:t>Yes</a:t>
                      </a: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noProof="0" dirty="0" smtClean="0">
                          <a:solidFill>
                            <a:srgbClr val="0000FF"/>
                          </a:solidFill>
                        </a:rPr>
                        <a:t>No</a:t>
                      </a: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ctr"/>
                      <a:r>
                        <a:rPr lang="en-US" sz="1600" noProof="0" dirty="0" smtClean="0">
                          <a:solidFill>
                            <a:srgbClr val="0000FF"/>
                          </a:solidFill>
                        </a:rPr>
                        <a:t>No</a:t>
                      </a: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noProof="0" dirty="0" smtClean="0">
                          <a:solidFill>
                            <a:srgbClr val="0000FF"/>
                          </a:solidFill>
                        </a:rPr>
                        <a:t>Yes</a:t>
                      </a: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Table 9"/>
          <p:cNvGraphicFramePr>
            <a:graphicFrameLocks noGrp="1"/>
          </p:cNvGraphicFramePr>
          <p:nvPr/>
        </p:nvGraphicFramePr>
        <p:xfrm>
          <a:off x="206515" y="2754165"/>
          <a:ext cx="3721569" cy="2160000"/>
        </p:xfrm>
        <a:graphic>
          <a:graphicData uri="http://schemas.openxmlformats.org/drawingml/2006/table">
            <a:tbl>
              <a:tblPr firstRow="1" bandRow="1">
                <a:tableStyleId>{5940675A-B579-460E-94D1-54222C63F5DA}</a:tableStyleId>
              </a:tblPr>
              <a:tblGrid>
                <a:gridCol w="3721569"/>
              </a:tblGrid>
              <a:tr h="432000">
                <a:tc>
                  <a:txBody>
                    <a:bodyPr/>
                    <a:lstStyle/>
                    <a:p>
                      <a:pPr algn="l"/>
                      <a:r>
                        <a:rPr lang="en-US" sz="2000" b="1" kern="1200" noProof="0" dirty="0" smtClean="0">
                          <a:solidFill>
                            <a:schemeClr val="tx1"/>
                          </a:solidFill>
                          <a:latin typeface="+mn-lt"/>
                          <a:ea typeface="+mn-ea"/>
                          <a:cs typeface="+mn-cs"/>
                        </a:rPr>
                        <a:t>Data structure</a:t>
                      </a:r>
                    </a:p>
                  </a:txBody>
                  <a:tcPr/>
                </a:tc>
              </a:tr>
              <a:tr h="432000">
                <a:tc>
                  <a:txBody>
                    <a:bodyPr/>
                    <a:lstStyle/>
                    <a:p>
                      <a:pPr algn="l"/>
                      <a:r>
                        <a:rPr lang="en-US" sz="2000" b="1" kern="1200" noProof="0" dirty="0" smtClean="0">
                          <a:solidFill>
                            <a:schemeClr val="tx1"/>
                          </a:solidFill>
                          <a:latin typeface="+mn-lt"/>
                          <a:ea typeface="+mn-ea"/>
                          <a:cs typeface="+mn-cs"/>
                        </a:rPr>
                        <a:t>Representational strength</a:t>
                      </a:r>
                      <a:endParaRPr lang="en-US" sz="2000" b="1" kern="1200" noProof="0" dirty="0">
                        <a:solidFill>
                          <a:schemeClr val="tx1"/>
                        </a:solidFill>
                        <a:latin typeface="+mn-lt"/>
                        <a:ea typeface="+mn-ea"/>
                        <a:cs typeface="+mn-cs"/>
                      </a:endParaRPr>
                    </a:p>
                  </a:txBody>
                  <a:tcPr/>
                </a:tc>
              </a:tr>
              <a:tr h="432000">
                <a:tc>
                  <a:txBody>
                    <a:bodyPr/>
                    <a:lstStyle/>
                    <a:p>
                      <a:pPr algn="l"/>
                      <a:r>
                        <a:rPr lang="en-US" sz="2000" b="1" kern="1200" noProof="0" dirty="0" smtClean="0">
                          <a:solidFill>
                            <a:schemeClr val="tx1"/>
                          </a:solidFill>
                          <a:latin typeface="+mn-lt"/>
                          <a:ea typeface="+mn-ea"/>
                          <a:cs typeface="+mn-cs"/>
                        </a:rPr>
                        <a:t>Fixed dimensionality</a:t>
                      </a:r>
                      <a:endParaRPr lang="en-US" sz="2000" b="1" kern="1200" noProof="0" dirty="0">
                        <a:solidFill>
                          <a:schemeClr val="tx1"/>
                        </a:solidFill>
                        <a:latin typeface="+mn-lt"/>
                        <a:ea typeface="+mn-ea"/>
                        <a:cs typeface="+mn-cs"/>
                      </a:endParaRPr>
                    </a:p>
                  </a:txBody>
                  <a:tcPr/>
                </a:tc>
              </a:tr>
              <a:tr h="432000">
                <a:tc>
                  <a:txBody>
                    <a:bodyPr/>
                    <a:lstStyle/>
                    <a:p>
                      <a:pPr algn="l"/>
                      <a:r>
                        <a:rPr lang="en-US" sz="2000" b="1" kern="1200" noProof="0" dirty="0" smtClean="0">
                          <a:solidFill>
                            <a:schemeClr val="tx1"/>
                          </a:solidFill>
                          <a:latin typeface="+mn-lt"/>
                          <a:ea typeface="+mn-ea"/>
                          <a:cs typeface="+mn-cs"/>
                        </a:rPr>
                        <a:t>Sensitivity to noise</a:t>
                      </a:r>
                      <a:endParaRPr lang="en-US" sz="2000" b="1" kern="1200" noProof="0" dirty="0">
                        <a:solidFill>
                          <a:schemeClr val="tx1"/>
                        </a:solidFill>
                        <a:latin typeface="+mn-lt"/>
                        <a:ea typeface="+mn-ea"/>
                        <a:cs typeface="+mn-cs"/>
                      </a:endParaRPr>
                    </a:p>
                  </a:txBody>
                  <a:tcPr/>
                </a:tc>
              </a:tr>
              <a:tr h="432000">
                <a:tc>
                  <a:txBody>
                    <a:bodyPr/>
                    <a:lstStyle/>
                    <a:p>
                      <a:pPr algn="l"/>
                      <a:r>
                        <a:rPr lang="en-US" sz="2000" b="1" kern="1200" noProof="0" dirty="0" smtClean="0">
                          <a:solidFill>
                            <a:schemeClr val="tx1"/>
                          </a:solidFill>
                          <a:latin typeface="+mn-lt"/>
                          <a:ea typeface="+mn-ea"/>
                          <a:cs typeface="+mn-cs"/>
                        </a:rPr>
                        <a:t>Efficient computational tools</a:t>
                      </a:r>
                      <a:endParaRPr lang="en-US" sz="2000" b="1" kern="1200" noProof="0" dirty="0">
                        <a:solidFill>
                          <a:schemeClr val="tx1"/>
                        </a:solidFill>
                        <a:latin typeface="+mn-lt"/>
                        <a:ea typeface="+mn-ea"/>
                        <a:cs typeface="+mn-cs"/>
                      </a:endParaRPr>
                    </a:p>
                  </a:txBody>
                  <a:tcPr/>
                </a:tc>
              </a:tr>
            </a:tbl>
          </a:graphicData>
        </a:graphic>
      </p:graphicFrame>
      <p:graphicFrame>
        <p:nvGraphicFramePr>
          <p:cNvPr id="11" name="Table 10"/>
          <p:cNvGraphicFramePr>
            <a:graphicFrameLocks noGrp="1"/>
          </p:cNvGraphicFramePr>
          <p:nvPr/>
        </p:nvGraphicFramePr>
        <p:xfrm>
          <a:off x="3929313" y="1871875"/>
          <a:ext cx="5040000" cy="432000"/>
        </p:xfrm>
        <a:graphic>
          <a:graphicData uri="http://schemas.openxmlformats.org/drawingml/2006/table">
            <a:tbl>
              <a:tblPr firstRow="1" bandRow="1">
                <a:tableStyleId>{5940675A-B579-460E-94D1-54222C63F5DA}</a:tableStyleId>
              </a:tblPr>
              <a:tblGrid>
                <a:gridCol w="5040000"/>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noProof="0" dirty="0" smtClean="0"/>
                        <a:t>Pattern Recognition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Table 11"/>
          <p:cNvGraphicFramePr>
            <a:graphicFrameLocks noGrp="1"/>
          </p:cNvGraphicFramePr>
          <p:nvPr/>
        </p:nvGraphicFramePr>
        <p:xfrm>
          <a:off x="3929313" y="2308478"/>
          <a:ext cx="5040000" cy="432000"/>
        </p:xfrm>
        <a:graphic>
          <a:graphicData uri="http://schemas.openxmlformats.org/drawingml/2006/table">
            <a:tbl>
              <a:tblPr firstRow="1" bandRow="1">
                <a:tableStyleId>{5940675A-B579-460E-94D1-54222C63F5DA}</a:tableStyleId>
              </a:tblPr>
              <a:tblGrid>
                <a:gridCol w="2520000"/>
                <a:gridCol w="2520000"/>
              </a:tblGrid>
              <a:tr h="432000">
                <a:tc>
                  <a:txBody>
                    <a:bodyPr/>
                    <a:lstStyle/>
                    <a:p>
                      <a:pPr algn="ctr"/>
                      <a:r>
                        <a:rPr lang="en-US" sz="2000" b="1" noProof="0" dirty="0" smtClean="0">
                          <a:solidFill>
                            <a:schemeClr val="tx1"/>
                          </a:solidFill>
                        </a:rPr>
                        <a:t>Structural</a:t>
                      </a:r>
                      <a:endParaRPr lang="fr-F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noProof="0" dirty="0" smtClean="0">
                          <a:solidFill>
                            <a:schemeClr val="tx1"/>
                          </a:solidFill>
                        </a:rPr>
                        <a:t>Statistical</a:t>
                      </a:r>
                      <a:endParaRPr lang="fr-F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TextBox 12"/>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solidFill>
                <a:latin typeface="+mn-lt"/>
              </a:rPr>
              <a:t>o</a:t>
            </a:r>
            <a:r>
              <a:rPr lang="fr-FR" sz="1400" b="1" dirty="0" smtClean="0">
                <a:solidFill>
                  <a:schemeClr val="bg1">
                    <a:lumMod val="75000"/>
                  </a:schemeClr>
                </a:solidFill>
                <a:latin typeface="+mn-lt"/>
              </a:rPr>
              <a:t> o o o</a:t>
            </a:r>
            <a:endParaRPr lang="fr-FR" sz="1400" b="1" dirty="0">
              <a:solidFill>
                <a:schemeClr val="bg1">
                  <a:lumMod val="75000"/>
                </a:schemeClr>
              </a:solidFill>
              <a:latin typeface="+mn-lt"/>
            </a:endParaRPr>
          </a:p>
        </p:txBody>
      </p:sp>
      <p:sp>
        <p:nvSpPr>
          <p:cNvPr id="15" name="TextBox 14"/>
          <p:cNvSpPr txBox="1"/>
          <p:nvPr/>
        </p:nvSpPr>
        <p:spPr>
          <a:xfrm>
            <a:off x="4561118" y="3213312"/>
            <a:ext cx="1440160" cy="369332"/>
          </a:xfrm>
          <a:prstGeom prst="rect">
            <a:avLst/>
          </a:prstGeom>
          <a:solidFill>
            <a:srgbClr val="00FF00">
              <a:alpha val="30000"/>
            </a:srgbClr>
          </a:solidFill>
        </p:spPr>
        <p:txBody>
          <a:bodyPr wrap="square" rtlCol="0">
            <a:spAutoFit/>
          </a:bodyPr>
          <a:lstStyle/>
          <a:p>
            <a:r>
              <a:rPr lang="fr-FR" b="1" dirty="0" smtClean="0">
                <a:latin typeface="+mn-lt"/>
              </a:rPr>
              <a:t>                    </a:t>
            </a:r>
          </a:p>
        </p:txBody>
      </p:sp>
      <p:sp>
        <p:nvSpPr>
          <p:cNvPr id="16" name="TextBox 15"/>
          <p:cNvSpPr txBox="1"/>
          <p:nvPr/>
        </p:nvSpPr>
        <p:spPr>
          <a:xfrm>
            <a:off x="6957265" y="4086491"/>
            <a:ext cx="1440160" cy="369332"/>
          </a:xfrm>
          <a:prstGeom prst="rect">
            <a:avLst/>
          </a:prstGeom>
          <a:solidFill>
            <a:srgbClr val="00FF00">
              <a:alpha val="30000"/>
            </a:srgbClr>
          </a:solidFill>
        </p:spPr>
        <p:txBody>
          <a:bodyPr wrap="square" rtlCol="0">
            <a:spAutoFit/>
          </a:bodyPr>
          <a:lstStyle/>
          <a:p>
            <a:r>
              <a:rPr lang="fr-FR" b="1" dirty="0" smtClean="0">
                <a:latin typeface="+mn-lt"/>
              </a:rPr>
              <a:t>                    </a:t>
            </a:r>
          </a:p>
        </p:txBody>
      </p:sp>
      <p:sp>
        <p:nvSpPr>
          <p:cNvPr id="17" name="TextBox 16"/>
          <p:cNvSpPr txBox="1"/>
          <p:nvPr/>
        </p:nvSpPr>
        <p:spPr>
          <a:xfrm>
            <a:off x="6956220" y="4509120"/>
            <a:ext cx="1440160" cy="369332"/>
          </a:xfrm>
          <a:prstGeom prst="rect">
            <a:avLst/>
          </a:prstGeom>
          <a:solidFill>
            <a:srgbClr val="00FF00">
              <a:alpha val="30000"/>
            </a:srgbClr>
          </a:solidFill>
        </p:spPr>
        <p:txBody>
          <a:bodyPr wrap="square" rtlCol="0">
            <a:spAutoFit/>
          </a:bodyPr>
          <a:lstStyle/>
          <a:p>
            <a:r>
              <a:rPr lang="fr-FR" b="1" dirty="0" smtClean="0">
                <a:latin typeface="+mn-lt"/>
              </a:rPr>
              <a:t>                    </a:t>
            </a:r>
          </a:p>
        </p:txBody>
      </p:sp>
      <p:sp>
        <p:nvSpPr>
          <p:cNvPr id="18" name="TextBox 17"/>
          <p:cNvSpPr txBox="1"/>
          <p:nvPr/>
        </p:nvSpPr>
        <p:spPr>
          <a:xfrm>
            <a:off x="4563208" y="3644188"/>
            <a:ext cx="1440160" cy="369332"/>
          </a:xfrm>
          <a:prstGeom prst="rect">
            <a:avLst/>
          </a:prstGeom>
          <a:solidFill>
            <a:srgbClr val="00FF00">
              <a:alpha val="30000"/>
            </a:srgbClr>
          </a:solidFill>
        </p:spPr>
        <p:txBody>
          <a:bodyPr wrap="square" rtlCol="0">
            <a:spAutoFit/>
          </a:bodyPr>
          <a:lstStyle/>
          <a:p>
            <a:r>
              <a:rPr lang="fr-FR" b="1" dirty="0" smtClean="0">
                <a:latin typeface="+mn-lt"/>
              </a:rPr>
              <a:t>                    </a:t>
            </a:r>
          </a:p>
        </p:txBody>
      </p:sp>
      <p:sp>
        <p:nvSpPr>
          <p:cNvPr id="19" name="TextBox 18"/>
          <p:cNvSpPr txBox="1"/>
          <p:nvPr/>
        </p:nvSpPr>
        <p:spPr>
          <a:xfrm>
            <a:off x="6921052" y="3221559"/>
            <a:ext cx="1440160" cy="369332"/>
          </a:xfrm>
          <a:prstGeom prst="rect">
            <a:avLst/>
          </a:prstGeom>
          <a:solidFill>
            <a:srgbClr val="FF0000">
              <a:alpha val="30000"/>
            </a:srgbClr>
          </a:solidFill>
        </p:spPr>
        <p:txBody>
          <a:bodyPr wrap="square" rtlCol="0">
            <a:spAutoFit/>
          </a:bodyPr>
          <a:lstStyle/>
          <a:p>
            <a:r>
              <a:rPr lang="fr-FR" b="1" dirty="0" smtClean="0">
                <a:latin typeface="+mn-lt"/>
              </a:rPr>
              <a:t>                    </a:t>
            </a:r>
          </a:p>
        </p:txBody>
      </p:sp>
      <p:sp>
        <p:nvSpPr>
          <p:cNvPr id="20" name="TextBox 19"/>
          <p:cNvSpPr txBox="1"/>
          <p:nvPr/>
        </p:nvSpPr>
        <p:spPr>
          <a:xfrm>
            <a:off x="6929844" y="3635396"/>
            <a:ext cx="1440160" cy="369332"/>
          </a:xfrm>
          <a:prstGeom prst="rect">
            <a:avLst/>
          </a:prstGeom>
          <a:solidFill>
            <a:srgbClr val="FF0000">
              <a:alpha val="30000"/>
            </a:srgbClr>
          </a:solidFill>
        </p:spPr>
        <p:txBody>
          <a:bodyPr wrap="square" rtlCol="0">
            <a:spAutoFit/>
          </a:bodyPr>
          <a:lstStyle/>
          <a:p>
            <a:r>
              <a:rPr lang="fr-FR" b="1" dirty="0" smtClean="0">
                <a:latin typeface="+mn-lt"/>
              </a:rPr>
              <a:t>                    </a:t>
            </a:r>
          </a:p>
        </p:txBody>
      </p:sp>
      <p:sp>
        <p:nvSpPr>
          <p:cNvPr id="21" name="TextBox 20"/>
          <p:cNvSpPr txBox="1"/>
          <p:nvPr/>
        </p:nvSpPr>
        <p:spPr>
          <a:xfrm>
            <a:off x="4563208" y="4084946"/>
            <a:ext cx="1440160" cy="369332"/>
          </a:xfrm>
          <a:prstGeom prst="rect">
            <a:avLst/>
          </a:prstGeom>
          <a:solidFill>
            <a:srgbClr val="FF0000">
              <a:alpha val="30000"/>
            </a:srgbClr>
          </a:solidFill>
        </p:spPr>
        <p:txBody>
          <a:bodyPr wrap="square" rtlCol="0">
            <a:spAutoFit/>
          </a:bodyPr>
          <a:lstStyle/>
          <a:p>
            <a:r>
              <a:rPr lang="fr-FR" b="1" dirty="0" smtClean="0">
                <a:latin typeface="+mn-lt"/>
              </a:rPr>
              <a:t>                    </a:t>
            </a:r>
          </a:p>
        </p:txBody>
      </p:sp>
      <p:sp>
        <p:nvSpPr>
          <p:cNvPr id="22" name="TextBox 21"/>
          <p:cNvSpPr txBox="1"/>
          <p:nvPr/>
        </p:nvSpPr>
        <p:spPr>
          <a:xfrm>
            <a:off x="4564253" y="4527249"/>
            <a:ext cx="1440160" cy="369332"/>
          </a:xfrm>
          <a:prstGeom prst="rect">
            <a:avLst/>
          </a:prstGeom>
          <a:solidFill>
            <a:srgbClr val="FF0000">
              <a:alpha val="30000"/>
            </a:srgbClr>
          </a:solidFill>
        </p:spPr>
        <p:txBody>
          <a:bodyPr wrap="square" rtlCol="0">
            <a:spAutoFit/>
          </a:bodyPr>
          <a:lstStyle/>
          <a:p>
            <a:r>
              <a:rPr lang="fr-FR" b="1" dirty="0" smtClean="0">
                <a:latin typeface="+mn-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2" presetClass="entr" presetSubtype="1"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1000"/>
                                        <p:tgtEl>
                                          <p:spTgt spid="12"/>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Top)">
                                      <p:cBhvr>
                                        <p:cTn id="19" dur="500"/>
                                        <p:tgtEl>
                                          <p:spTgt spid="14"/>
                                        </p:tgtEl>
                                      </p:cBhvr>
                                    </p:animEffect>
                                  </p:childTnLst>
                                </p:cTn>
                              </p:par>
                            </p:childTnLst>
                          </p:cTn>
                        </p:par>
                        <p:par>
                          <p:cTn id="20" fill="hold">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par>
                          <p:cTn id="24" fill="hold">
                            <p:stCondLst>
                              <p:cond delay="1000"/>
                            </p:stCondLst>
                            <p:childTnLst>
                              <p:par>
                                <p:cTn id="25" presetID="5"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par>
                          <p:cTn id="28" fill="hold">
                            <p:stCondLst>
                              <p:cond delay="1500"/>
                            </p:stCondLst>
                            <p:childTnLst>
                              <p:par>
                                <p:cTn id="29" presetID="5"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childTnLst>
                          </p:cTn>
                        </p:par>
                        <p:par>
                          <p:cTn id="32" fill="hold">
                            <p:stCondLst>
                              <p:cond delay="2000"/>
                            </p:stCondLst>
                            <p:childTnLst>
                              <p:par>
                                <p:cTn id="33" presetID="5"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across)">
                                      <p:cBhvr>
                                        <p:cTn id="35" dur="500"/>
                                        <p:tgtEl>
                                          <p:spTgt spid="20"/>
                                        </p:tgtEl>
                                      </p:cBhvr>
                                    </p:animEffect>
                                  </p:childTnLst>
                                </p:cTn>
                              </p:par>
                            </p:childTnLst>
                          </p:cTn>
                        </p:par>
                        <p:par>
                          <p:cTn id="36" fill="hold">
                            <p:stCondLst>
                              <p:cond delay="2500"/>
                            </p:stCondLst>
                            <p:childTnLst>
                              <p:par>
                                <p:cTn id="37" presetID="5"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childTnLst>
                          </p:cTn>
                        </p:par>
                        <p:par>
                          <p:cTn id="40" fill="hold">
                            <p:stCondLst>
                              <p:cond delay="3000"/>
                            </p:stCondLst>
                            <p:childTnLst>
                              <p:par>
                                <p:cTn id="41" presetID="5"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childTnLst>
                          </p:cTn>
                        </p:par>
                        <p:par>
                          <p:cTn id="44" fill="hold">
                            <p:stCondLst>
                              <p:cond delay="3500"/>
                            </p:stCondLst>
                            <p:childTnLst>
                              <p:par>
                                <p:cTn id="45" presetID="5" presetClass="entr" presetSubtype="1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heckerboard(across)">
                                      <p:cBhvr>
                                        <p:cTn id="47" dur="500"/>
                                        <p:tgtEl>
                                          <p:spTgt spid="22"/>
                                        </p:tgtEl>
                                      </p:cBhvr>
                                    </p:animEffect>
                                  </p:childTnLst>
                                </p:cTn>
                              </p:par>
                            </p:childTnLst>
                          </p:cTn>
                        </p:par>
                        <p:par>
                          <p:cTn id="48" fill="hold">
                            <p:stCondLst>
                              <p:cond delay="4000"/>
                            </p:stCondLst>
                            <p:childTnLst>
                              <p:par>
                                <p:cTn id="49" presetID="5" presetClass="entr" presetSubtype="1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heckerboard(across)">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1"/>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60</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Future research challenges</a:t>
              </a:r>
              <a:endParaRPr lang="en-US" b="1" dirty="0"/>
            </a:p>
          </p:txBody>
        </p:sp>
      </p:grpSp>
      <p:sp>
        <p:nvSpPr>
          <p:cNvPr id="10" name="Rectangle 13"/>
          <p:cNvSpPr>
            <a:spLocks noChangeArrowheads="1"/>
          </p:cNvSpPr>
          <p:nvPr/>
        </p:nvSpPr>
        <p:spPr bwMode="auto">
          <a:xfrm>
            <a:off x="251520" y="1988840"/>
            <a:ext cx="8640959" cy="4093428"/>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v"/>
            </a:pPr>
            <a:r>
              <a:rPr lang="en-US" sz="2000" b="1" dirty="0" smtClean="0">
                <a:latin typeface="+mn-lt"/>
              </a:rPr>
              <a:t>Ongoing and short term</a:t>
            </a:r>
          </a:p>
          <a:p>
            <a:pPr marL="1005840" lvl="2" indent="-342900">
              <a:lnSpc>
                <a:spcPct val="150000"/>
              </a:lnSpc>
              <a:spcAft>
                <a:spcPts val="600"/>
              </a:spcAft>
              <a:buFont typeface="Wingdings" pitchFamily="2" charset="2"/>
              <a:buChar char="§"/>
            </a:pPr>
            <a:r>
              <a:rPr lang="en-US" sz="2000" dirty="0" smtClean="0">
                <a:latin typeface="+mn-lt"/>
              </a:rPr>
              <a:t>Dimensionality reduction</a:t>
            </a:r>
          </a:p>
          <a:p>
            <a:pPr marL="1005840" lvl="2" indent="-342900">
              <a:lnSpc>
                <a:spcPct val="150000"/>
              </a:lnSpc>
              <a:spcAft>
                <a:spcPts val="600"/>
              </a:spcAft>
              <a:buFont typeface="Wingdings" pitchFamily="2" charset="2"/>
              <a:buChar char="§"/>
            </a:pPr>
            <a:r>
              <a:rPr lang="en-US" sz="2000" dirty="0" smtClean="0">
                <a:latin typeface="+mn-lt"/>
              </a:rPr>
              <a:t>Feature selection</a:t>
            </a:r>
          </a:p>
          <a:p>
            <a:pPr marL="1005840" lvl="2" indent="-342900">
              <a:lnSpc>
                <a:spcPct val="150000"/>
              </a:lnSpc>
              <a:spcAft>
                <a:spcPts val="600"/>
              </a:spcAft>
              <a:buFont typeface="Wingdings" pitchFamily="2" charset="2"/>
              <a:buChar char="§"/>
            </a:pPr>
            <a:r>
              <a:rPr lang="en-US" sz="2000" dirty="0" smtClean="0">
                <a:latin typeface="+mn-lt"/>
              </a:rPr>
              <a:t>More topological information</a:t>
            </a:r>
          </a:p>
          <a:p>
            <a:pPr marL="1005840" lvl="2" indent="-342900">
              <a:lnSpc>
                <a:spcPct val="150000"/>
              </a:lnSpc>
              <a:spcAft>
                <a:spcPts val="600"/>
              </a:spcAft>
              <a:buFont typeface="Wingdings" pitchFamily="2" charset="2"/>
              <a:buChar char="§"/>
            </a:pPr>
            <a:endParaRPr lang="en-US" sz="1000" dirty="0" smtClean="0">
              <a:latin typeface="+mn-lt"/>
            </a:endParaRPr>
          </a:p>
          <a:p>
            <a:pPr marL="548640" lvl="1" indent="-342900">
              <a:lnSpc>
                <a:spcPct val="150000"/>
              </a:lnSpc>
              <a:spcAft>
                <a:spcPts val="600"/>
              </a:spcAft>
              <a:buFont typeface="Wingdings" pitchFamily="2" charset="2"/>
              <a:buChar char="v"/>
            </a:pPr>
            <a:r>
              <a:rPr lang="en-US" sz="2000" b="1" dirty="0" smtClean="0">
                <a:latin typeface="+mn-lt"/>
              </a:rPr>
              <a:t>Medium term</a:t>
            </a:r>
          </a:p>
          <a:p>
            <a:pPr marL="1005840" lvl="2" indent="-342900">
              <a:lnSpc>
                <a:spcPct val="150000"/>
              </a:lnSpc>
              <a:spcAft>
                <a:spcPts val="600"/>
              </a:spcAft>
              <a:buFont typeface="Wingdings" pitchFamily="2" charset="2"/>
              <a:buChar char="§"/>
            </a:pPr>
            <a:r>
              <a:rPr lang="en-US" sz="2000" dirty="0" smtClean="0">
                <a:latin typeface="+mn-lt"/>
              </a:rPr>
              <a:t>Detection of outliers for cleaning learning set</a:t>
            </a:r>
          </a:p>
          <a:p>
            <a:pPr marL="1005840" lvl="2" indent="-342900">
              <a:lnSpc>
                <a:spcPct val="150000"/>
              </a:lnSpc>
              <a:spcAft>
                <a:spcPts val="600"/>
              </a:spcAft>
              <a:buFont typeface="Wingdings" pitchFamily="2" charset="2"/>
              <a:buChar char="§"/>
            </a:pPr>
            <a:r>
              <a:rPr lang="en-US" sz="2000" dirty="0" smtClean="0">
                <a:latin typeface="+mn-lt"/>
              </a:rPr>
              <a:t>Multi-resolution index using cliques of higher order (≥3)</a:t>
            </a:r>
          </a:p>
        </p:txBody>
      </p:sp>
      <p:sp>
        <p:nvSpPr>
          <p:cNvPr id="11" name="TextBox 10"/>
          <p:cNvSpPr txBox="1"/>
          <p:nvPr/>
        </p:nvSpPr>
        <p:spPr>
          <a:xfrm>
            <a:off x="8551083" y="115470"/>
            <a:ext cx="468398" cy="338554"/>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600" b="1" dirty="0" smtClean="0">
                <a:solidFill>
                  <a:schemeClr val="bg1"/>
                </a:solidFill>
              </a:rPr>
              <a:t>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slide(fromBottom)">
                                      <p:cBhvr>
                                        <p:cTn id="11" dur="500"/>
                                        <p:tgtEl>
                                          <p:spTgt spid="10">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slide(fromBottom)">
                                      <p:cBhvr>
                                        <p:cTn id="15" dur="500"/>
                                        <p:tgtEl>
                                          <p:spTgt spid="10">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slide(fromBottom)">
                                      <p:cBhvr>
                                        <p:cTn id="19" dur="500"/>
                                        <p:tgtEl>
                                          <p:spTgt spid="10">
                                            <p:txEl>
                                              <p:pRg st="3" end="3"/>
                                            </p:txEl>
                                          </p:spTgt>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slide(fromLeft)">
                                      <p:cBhvr>
                                        <p:cTn id="23" dur="500"/>
                                        <p:tgtEl>
                                          <p:spTgt spid="10">
                                            <p:txEl>
                                              <p:pRg st="5" end="5"/>
                                            </p:txEl>
                                          </p:spTgt>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slide(fromBottom)">
                                      <p:cBhvr>
                                        <p:cTn id="27" dur="500"/>
                                        <p:tgtEl>
                                          <p:spTgt spid="10">
                                            <p:txEl>
                                              <p:pRg st="6" end="6"/>
                                            </p:txEl>
                                          </p:spTgt>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slide(fromBottom)">
                                      <p:cBhvr>
                                        <p:cTn id="3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2"/>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1"/>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61</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Future research challenges</a:t>
              </a:r>
              <a:endParaRPr lang="en-US" b="1" dirty="0"/>
            </a:p>
          </p:txBody>
        </p:sp>
      </p:grpSp>
      <p:sp>
        <p:nvSpPr>
          <p:cNvPr id="10" name="Rectangle 13"/>
          <p:cNvSpPr>
            <a:spLocks noChangeArrowheads="1"/>
          </p:cNvSpPr>
          <p:nvPr/>
        </p:nvSpPr>
        <p:spPr bwMode="auto">
          <a:xfrm>
            <a:off x="251520" y="1988840"/>
            <a:ext cx="8640959" cy="1092607"/>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v"/>
            </a:pPr>
            <a:r>
              <a:rPr lang="en-US" sz="2000" b="1" dirty="0" smtClean="0">
                <a:latin typeface="+mn-lt"/>
              </a:rPr>
              <a:t>Long term</a:t>
            </a:r>
          </a:p>
          <a:p>
            <a:pPr marL="1005840" lvl="2" indent="-342900">
              <a:lnSpc>
                <a:spcPct val="150000"/>
              </a:lnSpc>
              <a:spcAft>
                <a:spcPts val="600"/>
              </a:spcAft>
              <a:buFont typeface="Wingdings" pitchFamily="2" charset="2"/>
              <a:buChar char="§"/>
            </a:pPr>
            <a:r>
              <a:rPr lang="fr-FR" sz="2000" dirty="0" smtClean="0">
                <a:latin typeface="+mn-lt"/>
              </a:rPr>
              <a:t>Surjective </a:t>
            </a:r>
            <a:r>
              <a:rPr lang="en-US" sz="2000" dirty="0" smtClean="0">
                <a:latin typeface="+mn-lt"/>
              </a:rPr>
              <a:t>mapping of nodes of two graphs</a:t>
            </a:r>
          </a:p>
        </p:txBody>
      </p:sp>
      <p:sp>
        <p:nvSpPr>
          <p:cNvPr id="11" name="TextBox 10"/>
          <p:cNvSpPr txBox="1"/>
          <p:nvPr/>
        </p:nvSpPr>
        <p:spPr>
          <a:xfrm>
            <a:off x="8551083" y="115470"/>
            <a:ext cx="468398" cy="338554"/>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600" b="1" dirty="0" smtClean="0">
                <a:solidFill>
                  <a:schemeClr val="bg1"/>
                </a:solidFill>
              </a:rPr>
              <a:t>o</a:t>
            </a:r>
            <a:endParaRPr lang="fr-FR" sz="14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slide(fromBottom)">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62</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List of publications</a:t>
              </a:r>
              <a:endParaRPr lang="en-US" b="1" dirty="0">
                <a:latin typeface="+mn-lt"/>
              </a:endParaRPr>
            </a:p>
          </p:txBody>
        </p:sp>
      </p:grpSp>
      <p:graphicFrame>
        <p:nvGraphicFramePr>
          <p:cNvPr id="11" name="Table 10"/>
          <p:cNvGraphicFramePr>
            <a:graphicFrameLocks noGrp="1"/>
          </p:cNvGraphicFramePr>
          <p:nvPr/>
        </p:nvGraphicFramePr>
        <p:xfrm>
          <a:off x="1196625" y="1758280"/>
          <a:ext cx="6705745" cy="4511040"/>
        </p:xfrm>
        <a:graphic>
          <a:graphicData uri="http://schemas.openxmlformats.org/drawingml/2006/table">
            <a:tbl>
              <a:tblPr firstRow="1" bandRow="1">
                <a:tableStyleId>{5940675A-B579-460E-94D1-54222C63F5DA}</a:tableStyleId>
              </a:tblPr>
              <a:tblGrid>
                <a:gridCol w="6287334"/>
                <a:gridCol w="418411"/>
              </a:tblGrid>
              <a:tr h="370840">
                <a:tc>
                  <a:txBody>
                    <a:bodyPr/>
                    <a:lstStyle/>
                    <a:p>
                      <a:pPr marL="91440" indent="-342900" algn="just">
                        <a:lnSpc>
                          <a:spcPct val="150000"/>
                        </a:lnSpc>
                      </a:pPr>
                      <a:r>
                        <a:rPr lang="en-US" sz="1800" b="1" dirty="0" smtClean="0">
                          <a:latin typeface="+mn-lt"/>
                        </a:rPr>
                        <a:t>Journal paper</a:t>
                      </a:r>
                    </a:p>
                    <a:p>
                      <a:pPr marL="91440" lvl="0" indent="-342900" algn="just">
                        <a:lnSpc>
                          <a:spcPct val="150000"/>
                        </a:lnSpc>
                      </a:pPr>
                      <a:r>
                        <a:rPr lang="en-US" sz="1400" dirty="0" smtClean="0">
                          <a:latin typeface="+mn-lt"/>
                        </a:rPr>
                        <a:t>Pattern Recognition (under review, submitted December 2011)</a:t>
                      </a:r>
                      <a:endParaRPr lang="fr-FR" sz="1400" dirty="0"/>
                    </a:p>
                  </a:txBody>
                  <a:tcPr>
                    <a:lnL w="12700" cmpd="sng">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1800" b="1" dirty="0" smtClean="0"/>
                        <a:t>1</a:t>
                      </a:r>
                      <a:endParaRPr lang="fr-FR" sz="1800" b="1" dirty="0"/>
                    </a:p>
                  </a:txBody>
                  <a:tcPr anchor="b">
                    <a:lnL w="1270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91440" indent="-342900" algn="just" defTabSz="914400" rtl="0" eaLnBrk="1" latinLnBrk="0" hangingPunct="1">
                        <a:lnSpc>
                          <a:spcPct val="150000"/>
                        </a:lnSpc>
                      </a:pPr>
                      <a:r>
                        <a:rPr lang="en-US" sz="1800" b="1" kern="1200" dirty="0" smtClean="0">
                          <a:solidFill>
                            <a:schemeClr val="tx1"/>
                          </a:solidFill>
                          <a:latin typeface="+mn-lt"/>
                          <a:ea typeface="+mn-ea"/>
                          <a:cs typeface="+mn-cs"/>
                        </a:rPr>
                        <a:t>Book chapter</a:t>
                      </a:r>
                    </a:p>
                    <a:p>
                      <a:pPr marL="91440" marR="0" lvl="4" indent="-342900" algn="just"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mn-lt"/>
                          <a:ea typeface="+mn-ea"/>
                          <a:cs typeface="+mn-cs"/>
                        </a:rPr>
                        <a:t>Bayesian Network by InTech publisher</a:t>
                      </a:r>
                      <a:endParaRPr lang="fr-FR" sz="1400" kern="1200" dirty="0" smtClean="0">
                        <a:solidFill>
                          <a:schemeClr val="tx1"/>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1800" b="1" dirty="0" smtClean="0"/>
                        <a:t>1</a:t>
                      </a:r>
                      <a:endParaRPr lang="fr-FR" sz="1800" b="1" dirty="0"/>
                    </a:p>
                  </a:txBody>
                  <a:tcPr anchor="b">
                    <a:lnL w="1270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91440" indent="-342900" algn="just" defTabSz="914400" rtl="0" eaLnBrk="1" latinLnBrk="0" hangingPunct="1">
                        <a:lnSpc>
                          <a:spcPct val="150000"/>
                        </a:lnSpc>
                      </a:pPr>
                      <a:r>
                        <a:rPr lang="en-US" sz="1800" b="1" kern="1200" dirty="0" smtClean="0">
                          <a:solidFill>
                            <a:schemeClr val="tx1"/>
                          </a:solidFill>
                          <a:latin typeface="+mn-lt"/>
                          <a:ea typeface="+mn-ea"/>
                          <a:cs typeface="+mn-cs"/>
                        </a:rPr>
                        <a:t>International conference contributions</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ICDAR 2011, ICPR 2010, ICDAR 2009</a:t>
                      </a:r>
                      <a:endParaRPr lang="fr-FR" sz="1400" dirty="0"/>
                    </a:p>
                  </a:txBody>
                  <a:tcPr>
                    <a:lnL w="12700" cmpd="sng">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1800" b="1" dirty="0" smtClean="0"/>
                        <a:t>3</a:t>
                      </a:r>
                      <a:endParaRPr lang="fr-FR" sz="1800" b="1" dirty="0"/>
                    </a:p>
                  </a:txBody>
                  <a:tcPr anchor="b">
                    <a:lnL w="1270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91440" indent="-342900" algn="just" defTabSz="914400" rtl="0" eaLnBrk="1" latinLnBrk="0" hangingPunct="1">
                        <a:lnSpc>
                          <a:spcPct val="150000"/>
                        </a:lnSpc>
                      </a:pPr>
                      <a:r>
                        <a:rPr lang="en-US" sz="1800" b="1" kern="1200" dirty="0" smtClean="0">
                          <a:solidFill>
                            <a:schemeClr val="tx1"/>
                          </a:solidFill>
                          <a:latin typeface="+mn-lt"/>
                          <a:ea typeface="+mn-ea"/>
                          <a:cs typeface="+mn-cs"/>
                        </a:rPr>
                        <a:t>Selected papers for post-workshop LNCS publication</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ICPR 2010 contests, GREC 2009</a:t>
                      </a:r>
                    </a:p>
                  </a:txBody>
                  <a:tcPr>
                    <a:lnL w="12700" cmpd="sng">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1800" b="1" dirty="0" smtClean="0"/>
                        <a:t>2</a:t>
                      </a:r>
                      <a:endParaRPr lang="fr-FR" sz="1800" b="1" dirty="0"/>
                    </a:p>
                  </a:txBody>
                  <a:tcPr anchor="b">
                    <a:lnL w="1270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91440" marR="0" lvl="2" indent="-342900" algn="just" defTabSz="914400" rtl="0" eaLnBrk="1" fontAlgn="auto" latinLnBrk="0" hangingPunct="1">
                        <a:lnSpc>
                          <a:spcPct val="15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International workshop contributions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GREC 2011, GREC 2009</a:t>
                      </a:r>
                    </a:p>
                  </a:txBody>
                  <a:tcPr>
                    <a:lnL w="12700" cmpd="sng">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1800" b="1" dirty="0" smtClean="0"/>
                        <a:t>2</a:t>
                      </a:r>
                      <a:endParaRPr lang="fr-FR" sz="1800" b="1" dirty="0"/>
                    </a:p>
                  </a:txBody>
                  <a:tcPr anchor="b">
                    <a:lnL w="1270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91440" marR="0" lvl="2" indent="-342900" algn="just" defTabSz="914400" rtl="0" eaLnBrk="1" fontAlgn="auto" latinLnBrk="0" hangingPunct="1">
                        <a:lnSpc>
                          <a:spcPct val="15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Francophone conference contributions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CIFED 2012, CIFED 2010</a:t>
                      </a:r>
                    </a:p>
                  </a:txBody>
                  <a:tcPr>
                    <a:lnL w="12700" cmpd="sng">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1800" b="1" dirty="0" smtClean="0"/>
                        <a:t>2</a:t>
                      </a:r>
                      <a:endParaRPr lang="fr-FR" sz="1800" b="1" dirty="0"/>
                    </a:p>
                  </a:txBody>
                  <a:tcPr anchor="b">
                    <a:lnL w="1270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699740" y="4602905"/>
            <a:ext cx="3730509" cy="400110"/>
          </a:xfrm>
          <a:prstGeom prst="rect">
            <a:avLst/>
          </a:prstGeom>
          <a:noFill/>
          <a:ln w="9525">
            <a:noFill/>
            <a:miter lim="800000"/>
            <a:headEnd/>
            <a:tailEnd/>
          </a:ln>
        </p:spPr>
        <p:txBody>
          <a:bodyPr wrap="none" anchor="ctr">
            <a:spAutoFit/>
          </a:bodyPr>
          <a:lstStyle/>
          <a:p>
            <a:pPr algn="ctr"/>
            <a:r>
              <a:rPr lang="en-US" sz="2000" b="1" dirty="0" smtClean="0">
                <a:latin typeface="+mn-lt"/>
              </a:rPr>
              <a:t>Thank you for your attention.</a:t>
            </a:r>
            <a:endParaRPr lang="en-US"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jpg"/>
          <p:cNvPicPr>
            <a:picLocks noChangeAspect="1"/>
          </p:cNvPicPr>
          <p:nvPr/>
        </p:nvPicPr>
        <p:blipFill>
          <a:blip r:embed="rId2" cstate="print"/>
          <a:stretch>
            <a:fillRect/>
          </a:stretch>
        </p:blipFill>
        <p:spPr>
          <a:xfrm flipH="1">
            <a:off x="0" y="0"/>
            <a:ext cx="9144000" cy="1377696"/>
          </a:xfrm>
          <a:prstGeom prst="rect">
            <a:avLst/>
          </a:prstGeom>
        </p:spPr>
      </p:pic>
      <p:pic>
        <p:nvPicPr>
          <p:cNvPr id="20" name="Picture 19" descr="background.jpg"/>
          <p:cNvPicPr>
            <a:picLocks noChangeAspect="1"/>
          </p:cNvPicPr>
          <p:nvPr/>
        </p:nvPicPr>
        <p:blipFill>
          <a:blip r:embed="rId2" cstate="print"/>
          <a:stretch>
            <a:fillRect/>
          </a:stretch>
        </p:blipFill>
        <p:spPr>
          <a:xfrm>
            <a:off x="0" y="5480304"/>
            <a:ext cx="9144000" cy="1377696"/>
          </a:xfrm>
          <a:prstGeom prst="rect">
            <a:avLst/>
          </a:prstGeom>
        </p:spPr>
      </p:pic>
      <p:sp>
        <p:nvSpPr>
          <p:cNvPr id="24" name="Line 9"/>
          <p:cNvSpPr>
            <a:spLocks noChangeShapeType="1"/>
          </p:cNvSpPr>
          <p:nvPr/>
        </p:nvSpPr>
        <p:spPr bwMode="auto">
          <a:xfrm>
            <a:off x="5787135" y="1604325"/>
            <a:ext cx="0" cy="3708000"/>
          </a:xfrm>
          <a:prstGeom prst="line">
            <a:avLst/>
          </a:prstGeom>
          <a:noFill/>
          <a:ln w="19050" cap="rnd">
            <a:solidFill>
              <a:srgbClr val="4C4C4C"/>
            </a:solidFill>
            <a:round/>
            <a:headEnd/>
            <a:tailEnd/>
          </a:ln>
        </p:spPr>
        <p:txBody>
          <a:bodyPr wrap="none" anchor="ctr"/>
          <a:lstStyle/>
          <a:p>
            <a:endParaRPr lang="es-ES" dirty="0"/>
          </a:p>
        </p:txBody>
      </p:sp>
      <p:sp>
        <p:nvSpPr>
          <p:cNvPr id="26" name="TextBox 25"/>
          <p:cNvSpPr txBox="1"/>
          <p:nvPr/>
        </p:nvSpPr>
        <p:spPr>
          <a:xfrm>
            <a:off x="116503" y="1513237"/>
            <a:ext cx="5220582" cy="1015663"/>
          </a:xfrm>
          <a:prstGeom prst="rect">
            <a:avLst/>
          </a:prstGeom>
          <a:noFill/>
        </p:spPr>
        <p:txBody>
          <a:bodyPr wrap="square" lIns="0" tIns="0" rIns="0" bIns="0" rtlCol="0" anchor="ctr" anchorCtr="1">
            <a:spAutoFit/>
          </a:bodyPr>
          <a:lstStyle/>
          <a:p>
            <a:pPr algn="r" fontAlgn="auto">
              <a:spcBef>
                <a:spcPts val="0"/>
              </a:spcBef>
              <a:spcAft>
                <a:spcPts val="0"/>
              </a:spcAft>
              <a:defRPr/>
            </a:pPr>
            <a:r>
              <a:rPr lang="en-US" sz="2200" b="1" dirty="0" smtClean="0">
                <a:solidFill>
                  <a:srgbClr val="0000FF"/>
                </a:solidFill>
                <a:latin typeface="+mn-lt"/>
              </a:rPr>
              <a:t>Fuzzy Multilevel Graph Embedding for Recognition, Indexing and Retrieval of Graphic Document Images</a:t>
            </a:r>
            <a:endParaRPr lang="fr-FR" sz="2200" b="1" dirty="0" smtClean="0">
              <a:solidFill>
                <a:srgbClr val="0000FF"/>
              </a:solidFill>
              <a:latin typeface="+mn-lt"/>
            </a:endParaRPr>
          </a:p>
        </p:txBody>
      </p:sp>
      <p:sp>
        <p:nvSpPr>
          <p:cNvPr id="27" name="Rectangle 2"/>
          <p:cNvSpPr>
            <a:spLocks noChangeArrowheads="1"/>
          </p:cNvSpPr>
          <p:nvPr/>
        </p:nvSpPr>
        <p:spPr bwMode="auto">
          <a:xfrm>
            <a:off x="1290106" y="2933945"/>
            <a:ext cx="4015908" cy="1508105"/>
          </a:xfrm>
          <a:prstGeom prst="rect">
            <a:avLst/>
          </a:prstGeom>
          <a:noFill/>
          <a:ln w="9525">
            <a:noFill/>
            <a:miter lim="800000"/>
            <a:headEnd/>
            <a:tailEnd/>
          </a:ln>
        </p:spPr>
        <p:txBody>
          <a:bodyPr wrap="none" anchor="ctr">
            <a:spAutoFit/>
          </a:bodyPr>
          <a:lstStyle/>
          <a:p>
            <a:pPr algn="r"/>
            <a:r>
              <a:rPr lang="en-US" b="1" dirty="0" smtClean="0">
                <a:solidFill>
                  <a:srgbClr val="0000FF"/>
                </a:solidFill>
                <a:latin typeface="+mn-lt"/>
              </a:rPr>
              <a:t>presented by</a:t>
            </a:r>
          </a:p>
          <a:p>
            <a:pPr algn="r"/>
            <a:r>
              <a:rPr lang="en-US" sz="2000" b="1" dirty="0" smtClean="0">
                <a:solidFill>
                  <a:srgbClr val="0000FF"/>
                </a:solidFill>
                <a:latin typeface="+mn-lt"/>
              </a:rPr>
              <a:t>Muhammad </a:t>
            </a:r>
            <a:r>
              <a:rPr lang="en-US" sz="2000" b="1" dirty="0">
                <a:solidFill>
                  <a:srgbClr val="0000FF"/>
                </a:solidFill>
                <a:latin typeface="+mn-lt"/>
              </a:rPr>
              <a:t>Muzzamil </a:t>
            </a:r>
            <a:r>
              <a:rPr lang="en-US" sz="2000" b="1" dirty="0" smtClean="0">
                <a:solidFill>
                  <a:srgbClr val="0000FF"/>
                </a:solidFill>
                <a:latin typeface="+mn-lt"/>
              </a:rPr>
              <a:t>LUQMAN</a:t>
            </a:r>
            <a:endParaRPr lang="en-US" sz="2000" b="1" dirty="0">
              <a:solidFill>
                <a:srgbClr val="0000FF"/>
              </a:solidFill>
              <a:latin typeface="+mn-lt"/>
            </a:endParaRPr>
          </a:p>
          <a:p>
            <a:pPr algn="r"/>
            <a:r>
              <a:rPr lang="fr-FR" dirty="0" smtClean="0">
                <a:solidFill>
                  <a:srgbClr val="0000FF"/>
                </a:solidFill>
                <a:latin typeface="+mn-lt"/>
              </a:rPr>
              <a:t>mluqman@{univ-tours.fr, cvc.uab.es}</a:t>
            </a:r>
          </a:p>
          <a:p>
            <a:pPr algn="r"/>
            <a:endParaRPr lang="fr-FR" dirty="0" smtClean="0">
              <a:latin typeface="+mn-lt"/>
            </a:endParaRPr>
          </a:p>
          <a:p>
            <a:pPr algn="r"/>
            <a:r>
              <a:rPr lang="fr-FR" dirty="0" smtClean="0"/>
              <a:t>Friday, 2</a:t>
            </a:r>
            <a:r>
              <a:rPr lang="fr-FR" baseline="30000" dirty="0" smtClean="0"/>
              <a:t>nd</a:t>
            </a:r>
            <a:r>
              <a:rPr lang="fr-FR" dirty="0" smtClean="0"/>
              <a:t> of March 2012</a:t>
            </a:r>
            <a:endParaRPr lang="en-US" dirty="0" smtClean="0"/>
          </a:p>
        </p:txBody>
      </p:sp>
      <p:sp>
        <p:nvSpPr>
          <p:cNvPr id="28" name="Rectangle 2"/>
          <p:cNvSpPr>
            <a:spLocks noChangeArrowheads="1"/>
          </p:cNvSpPr>
          <p:nvPr/>
        </p:nvSpPr>
        <p:spPr bwMode="auto">
          <a:xfrm>
            <a:off x="6057165" y="1470229"/>
            <a:ext cx="2925325" cy="3970318"/>
          </a:xfrm>
          <a:prstGeom prst="rect">
            <a:avLst/>
          </a:prstGeom>
          <a:noFill/>
          <a:ln w="9525">
            <a:noFill/>
            <a:miter lim="800000"/>
            <a:headEnd/>
            <a:tailEnd/>
          </a:ln>
        </p:spPr>
        <p:txBody>
          <a:bodyPr wrap="square" anchor="ctr">
            <a:spAutoFit/>
          </a:bodyPr>
          <a:lstStyle/>
          <a:p>
            <a:r>
              <a:rPr lang="en-US" b="1" dirty="0" smtClean="0">
                <a:latin typeface="+mn-lt"/>
              </a:rPr>
              <a:t>Directors of thesis</a:t>
            </a:r>
          </a:p>
          <a:p>
            <a:endParaRPr lang="en-US" sz="1200" dirty="0" smtClean="0">
              <a:latin typeface="+mn-lt"/>
            </a:endParaRPr>
          </a:p>
          <a:p>
            <a:r>
              <a:rPr lang="en-US" b="1" dirty="0" smtClean="0">
                <a:latin typeface="+mn-lt"/>
              </a:rPr>
              <a:t>Dr. Jean-Yves RAMEL</a:t>
            </a:r>
            <a:endParaRPr lang="en-US" b="1" baseline="50000" dirty="0" smtClean="0">
              <a:latin typeface="+mn-lt"/>
            </a:endParaRPr>
          </a:p>
          <a:p>
            <a:r>
              <a:rPr lang="en-US" dirty="0" smtClean="0">
                <a:latin typeface="+mn-lt"/>
              </a:rPr>
              <a:t>Professor</a:t>
            </a:r>
          </a:p>
          <a:p>
            <a:r>
              <a:rPr lang="en-US" dirty="0" smtClean="0">
                <a:latin typeface="+mn-lt"/>
              </a:rPr>
              <a:t>University of Tours, France</a:t>
            </a:r>
          </a:p>
          <a:p>
            <a:endParaRPr lang="en-US" sz="1200" dirty="0" smtClean="0">
              <a:latin typeface="+mn-lt"/>
            </a:endParaRPr>
          </a:p>
          <a:p>
            <a:r>
              <a:rPr lang="en-US" b="1" dirty="0" smtClean="0">
                <a:latin typeface="+mn-lt"/>
              </a:rPr>
              <a:t>Dr. Josep LLADOS</a:t>
            </a:r>
          </a:p>
          <a:p>
            <a:r>
              <a:rPr lang="en-US" dirty="0" smtClean="0">
                <a:latin typeface="+mn-lt"/>
              </a:rPr>
              <a:t>Professor</a:t>
            </a:r>
          </a:p>
          <a:p>
            <a:r>
              <a:rPr lang="en-US" dirty="0" smtClean="0">
                <a:latin typeface="+mn-lt"/>
              </a:rPr>
              <a:t>UAB, Spain</a:t>
            </a:r>
          </a:p>
          <a:p>
            <a:endParaRPr lang="en-US" sz="1600" dirty="0" smtClean="0">
              <a:latin typeface="+mn-lt"/>
            </a:endParaRPr>
          </a:p>
          <a:p>
            <a:r>
              <a:rPr lang="en-US" b="1" dirty="0" smtClean="0">
                <a:latin typeface="+mn-lt"/>
              </a:rPr>
              <a:t>Co-supervisor</a:t>
            </a:r>
          </a:p>
          <a:p>
            <a:endParaRPr lang="en-US" sz="1200" dirty="0" smtClean="0">
              <a:latin typeface="+mn-lt"/>
            </a:endParaRPr>
          </a:p>
          <a:p>
            <a:r>
              <a:rPr lang="en-US" b="1" dirty="0" smtClean="0">
                <a:latin typeface="+mn-lt"/>
              </a:rPr>
              <a:t>Dr. Thierry BROUARD</a:t>
            </a:r>
          </a:p>
          <a:p>
            <a:r>
              <a:rPr lang="en-US" dirty="0" smtClean="0">
                <a:latin typeface="+mn-lt"/>
              </a:rPr>
              <a:t>Assistant Professor</a:t>
            </a:r>
          </a:p>
          <a:p>
            <a:r>
              <a:rPr lang="en-US" dirty="0" smtClean="0">
                <a:latin typeface="+mn-lt"/>
              </a:rPr>
              <a:t>University of Tours, France</a:t>
            </a:r>
          </a:p>
        </p:txBody>
      </p:sp>
      <p:pic>
        <p:nvPicPr>
          <p:cNvPr id="31" name="Content Placeholder 30" descr="UFR Tours.png"/>
          <p:cNvPicPr>
            <a:picLocks noGrp="1" noChangeAspect="1"/>
          </p:cNvPicPr>
          <p:nvPr>
            <p:ph idx="1"/>
          </p:nvPr>
        </p:nvPicPr>
        <p:blipFill>
          <a:blip r:embed="rId3" cstate="print"/>
          <a:stretch>
            <a:fillRect/>
          </a:stretch>
        </p:blipFill>
        <p:spPr>
          <a:xfrm>
            <a:off x="5914957" y="143735"/>
            <a:ext cx="1260779" cy="900000"/>
          </a:xfrm>
        </p:spPr>
      </p:pic>
      <p:pic>
        <p:nvPicPr>
          <p:cNvPr id="33" name="Picture 32" descr="UAB.png"/>
          <p:cNvPicPr>
            <a:picLocks noChangeAspect="1"/>
          </p:cNvPicPr>
          <p:nvPr/>
        </p:nvPicPr>
        <p:blipFill>
          <a:blip r:embed="rId4" cstate="print"/>
          <a:stretch>
            <a:fillRect/>
          </a:stretch>
        </p:blipFill>
        <p:spPr>
          <a:xfrm>
            <a:off x="7402584" y="215735"/>
            <a:ext cx="1579906" cy="828000"/>
          </a:xfrm>
          <a:prstGeom prst="rect">
            <a:avLst/>
          </a:prstGeom>
        </p:spPr>
      </p:pic>
      <p:pic>
        <p:nvPicPr>
          <p:cNvPr id="36" name="Picture 35" descr="CVC_CAT_CMYK.png"/>
          <p:cNvPicPr>
            <a:picLocks noChangeAspect="1"/>
          </p:cNvPicPr>
          <p:nvPr/>
        </p:nvPicPr>
        <p:blipFill>
          <a:blip r:embed="rId5" cstate="print"/>
          <a:stretch>
            <a:fillRect/>
          </a:stretch>
        </p:blipFill>
        <p:spPr>
          <a:xfrm>
            <a:off x="7369567" y="5814265"/>
            <a:ext cx="1567918" cy="900000"/>
          </a:xfrm>
          <a:prstGeom prst="rect">
            <a:avLst/>
          </a:prstGeom>
        </p:spPr>
      </p:pic>
      <p:pic>
        <p:nvPicPr>
          <p:cNvPr id="38" name="Picture 37" descr="LI-EA2101.png"/>
          <p:cNvPicPr>
            <a:picLocks noChangeAspect="1"/>
          </p:cNvPicPr>
          <p:nvPr/>
        </p:nvPicPr>
        <p:blipFill>
          <a:blip r:embed="rId6" cstate="print">
            <a:clrChange>
              <a:clrFrom>
                <a:srgbClr val="FFFFFF"/>
              </a:clrFrom>
              <a:clrTo>
                <a:srgbClr val="FFFFFF">
                  <a:alpha val="0"/>
                </a:srgbClr>
              </a:clrTo>
            </a:clrChange>
          </a:blip>
          <a:stretch>
            <a:fillRect/>
          </a:stretch>
        </p:blipFill>
        <p:spPr>
          <a:xfrm>
            <a:off x="6192180" y="5859270"/>
            <a:ext cx="750000" cy="900000"/>
          </a:xfrm>
          <a:prstGeom prst="rect">
            <a:avLst/>
          </a:prstGeom>
        </p:spPr>
      </p:pic>
      <p:pic>
        <p:nvPicPr>
          <p:cNvPr id="357380" name="Picture 4" descr="D:\SVN-PHDMML2008\PHDMML2008\WorkInProgress[...]\PhD_PRESENTATION\Images\HEC_Logo.png"/>
          <p:cNvPicPr>
            <a:picLocks noChangeAspect="1" noChangeArrowheads="1"/>
          </p:cNvPicPr>
          <p:nvPr/>
        </p:nvPicPr>
        <p:blipFill>
          <a:blip r:embed="rId7" cstate="print"/>
          <a:srcRect/>
          <a:stretch>
            <a:fillRect/>
          </a:stretch>
        </p:blipFill>
        <p:spPr bwMode="auto">
          <a:xfrm>
            <a:off x="161511" y="5904275"/>
            <a:ext cx="620870" cy="720000"/>
          </a:xfrm>
          <a:prstGeom prst="rect">
            <a:avLst/>
          </a:prstGeom>
          <a:noFill/>
        </p:spPr>
      </p:pic>
      <p:sp>
        <p:nvSpPr>
          <p:cNvPr id="14" name="Rectangle 2"/>
          <p:cNvSpPr>
            <a:spLocks noChangeArrowheads="1"/>
          </p:cNvSpPr>
          <p:nvPr/>
        </p:nvSpPr>
        <p:spPr bwMode="auto">
          <a:xfrm>
            <a:off x="116505" y="1095998"/>
            <a:ext cx="1800200" cy="307777"/>
          </a:xfrm>
          <a:prstGeom prst="rect">
            <a:avLst/>
          </a:prstGeom>
          <a:noFill/>
          <a:ln w="9525">
            <a:noFill/>
            <a:miter lim="800000"/>
            <a:headEnd/>
            <a:tailEnd/>
          </a:ln>
        </p:spPr>
        <p:txBody>
          <a:bodyPr wrap="square" anchor="ctr">
            <a:spAutoFit/>
          </a:bodyPr>
          <a:lstStyle/>
          <a:p>
            <a:pPr algn="r"/>
            <a:r>
              <a:rPr lang="en-US" sz="1400" dirty="0" smtClean="0">
                <a:latin typeface="+mn-lt"/>
              </a:rPr>
              <a:t>Cotutelle PhD thesis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en-US" sz="1400" dirty="0" smtClean="0">
              <a:solidFill>
                <a:schemeClr val="bg1"/>
              </a:solidFill>
            </a:endParaRPr>
          </a:p>
          <a:p>
            <a:pPr algn="ctr"/>
            <a:endParaRPr lang="en-US"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54013"/>
            <a:chOff x="2517" y="845"/>
            <a:chExt cx="2880" cy="22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en-US" sz="1600" b="1" smtClean="0">
                  <a:latin typeface="+mn-lt"/>
                </a:rPr>
                <a:pPr algn="r"/>
                <a:t>7</a:t>
              </a:fld>
              <a:endParaRPr lang="en-US" sz="1600" b="1" dirty="0">
                <a:latin typeface="+mn-lt"/>
              </a:endParaRPr>
            </a:p>
          </p:txBody>
        </p:sp>
        <p:sp>
          <p:nvSpPr>
            <p:cNvPr id="9228" name="Text Box 27"/>
            <p:cNvSpPr txBox="1">
              <a:spLocks noChangeArrowheads="1"/>
            </p:cNvSpPr>
            <p:nvPr/>
          </p:nvSpPr>
          <p:spPr bwMode="auto">
            <a:xfrm>
              <a:off x="2562" y="845"/>
              <a:ext cx="2622" cy="223"/>
            </a:xfrm>
            <a:prstGeom prst="rect">
              <a:avLst/>
            </a:prstGeom>
            <a:noFill/>
            <a:ln w="9525">
              <a:noFill/>
              <a:miter lim="800000"/>
              <a:headEnd/>
              <a:tailEnd/>
            </a:ln>
          </p:spPr>
          <p:txBody>
            <a:bodyPr>
              <a:spAutoFit/>
            </a:bodyPr>
            <a:lstStyle/>
            <a:p>
              <a:pPr>
                <a:spcBef>
                  <a:spcPct val="50000"/>
                </a:spcBef>
              </a:pPr>
              <a:r>
                <a:rPr lang="en-US" sz="1700" b="1" dirty="0" smtClean="0"/>
                <a:t>Graph matching to graph embedding</a:t>
              </a:r>
              <a:endParaRPr lang="en-US" sz="1700" b="1" dirty="0"/>
            </a:p>
          </p:txBody>
        </p:sp>
      </p:grpSp>
      <p:sp>
        <p:nvSpPr>
          <p:cNvPr id="18" name="Rectangle 13"/>
          <p:cNvSpPr>
            <a:spLocks noChangeArrowheads="1"/>
          </p:cNvSpPr>
          <p:nvPr/>
        </p:nvSpPr>
        <p:spPr bwMode="auto">
          <a:xfrm>
            <a:off x="746051" y="1539174"/>
            <a:ext cx="7632848" cy="1684692"/>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latin typeface="+mn-lt"/>
              </a:rPr>
              <a:t>Graph matching and graph isomorphism</a:t>
            </a:r>
          </a:p>
          <a:p>
            <a:pPr marL="91440" indent="-342900" algn="just">
              <a:lnSpc>
                <a:spcPct val="150000"/>
              </a:lnSpc>
              <a:buFont typeface="Wingdings" pitchFamily="2" charset="2"/>
              <a:buChar char="v"/>
            </a:pPr>
            <a:r>
              <a:rPr lang="en-US" sz="2400" b="1" dirty="0" smtClean="0">
                <a:latin typeface="+mn-lt"/>
              </a:rPr>
              <a:t>Graph edit distance</a:t>
            </a:r>
          </a:p>
          <a:p>
            <a:pPr marL="91440" indent="-342900" algn="just">
              <a:lnSpc>
                <a:spcPct val="150000"/>
              </a:lnSpc>
              <a:buFont typeface="Wingdings" pitchFamily="2" charset="2"/>
              <a:buChar char="v"/>
            </a:pPr>
            <a:r>
              <a:rPr lang="en-US" sz="2400" b="1" dirty="0" smtClean="0">
                <a:latin typeface="+mn-lt"/>
              </a:rPr>
              <a:t>Graph embedding</a:t>
            </a:r>
            <a:endParaRPr lang="en-US" sz="1200" dirty="0" smtClean="0">
              <a:latin typeface="Verdana" pitchFamily="34" charset="0"/>
            </a:endParaRPr>
          </a:p>
        </p:txBody>
      </p:sp>
      <p:sp>
        <p:nvSpPr>
          <p:cNvPr id="12" name="TextBox 11"/>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4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a:solidFill>
                <a:schemeClr val="bg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slide(fromLeft)">
                                      <p:cBhvr>
                                        <p:cTn id="7" dur="500"/>
                                        <p:tgtEl>
                                          <p:spTgt spid="18">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slide(fromLeft)">
                                      <p:cBhvr>
                                        <p:cTn id="11" dur="500"/>
                                        <p:tgtEl>
                                          <p:spTgt spid="18">
                                            <p:txEl>
                                              <p:pRg st="1" end="1"/>
                                            </p:txEl>
                                          </p:spTgt>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slide(fromLeft)">
                                      <p:cBhvr>
                                        <p:cTn id="15"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en-US" sz="1400" dirty="0" smtClean="0">
              <a:solidFill>
                <a:schemeClr val="bg1"/>
              </a:solidFill>
            </a:endParaRPr>
          </a:p>
          <a:p>
            <a:pPr algn="ctr"/>
            <a:endParaRPr lang="en-US"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54013"/>
            <a:chOff x="2517" y="845"/>
            <a:chExt cx="2880" cy="22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en-US" sz="1600" b="1" smtClean="0">
                  <a:latin typeface="+mn-lt"/>
                </a:rPr>
                <a:pPr algn="r"/>
                <a:t>8</a:t>
              </a:fld>
              <a:endParaRPr lang="en-US" sz="1600" b="1" dirty="0">
                <a:latin typeface="+mn-lt"/>
              </a:endParaRPr>
            </a:p>
          </p:txBody>
        </p:sp>
        <p:sp>
          <p:nvSpPr>
            <p:cNvPr id="9228" name="Text Box 27"/>
            <p:cNvSpPr txBox="1">
              <a:spLocks noChangeArrowheads="1"/>
            </p:cNvSpPr>
            <p:nvPr/>
          </p:nvSpPr>
          <p:spPr bwMode="auto">
            <a:xfrm>
              <a:off x="2562" y="845"/>
              <a:ext cx="2622" cy="223"/>
            </a:xfrm>
            <a:prstGeom prst="rect">
              <a:avLst/>
            </a:prstGeom>
            <a:noFill/>
            <a:ln w="9525">
              <a:noFill/>
              <a:miter lim="800000"/>
              <a:headEnd/>
              <a:tailEnd/>
            </a:ln>
          </p:spPr>
          <p:txBody>
            <a:bodyPr>
              <a:spAutoFit/>
            </a:bodyPr>
            <a:lstStyle/>
            <a:p>
              <a:pPr>
                <a:spcBef>
                  <a:spcPct val="50000"/>
                </a:spcBef>
              </a:pPr>
              <a:r>
                <a:rPr lang="en-US" sz="1700" b="1" dirty="0" smtClean="0"/>
                <a:t>Graph matching to graph embedding</a:t>
              </a:r>
              <a:endParaRPr lang="en-US" sz="1700" b="1" dirty="0"/>
            </a:p>
          </p:txBody>
        </p:sp>
      </p:grpSp>
      <p:sp>
        <p:nvSpPr>
          <p:cNvPr id="18" name="Rectangle 13"/>
          <p:cNvSpPr>
            <a:spLocks noChangeArrowheads="1"/>
          </p:cNvSpPr>
          <p:nvPr/>
        </p:nvSpPr>
        <p:spPr bwMode="auto">
          <a:xfrm>
            <a:off x="746051" y="1539174"/>
            <a:ext cx="7632848" cy="2123658"/>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solidFill>
                  <a:srgbClr val="0000FF"/>
                </a:solidFill>
                <a:latin typeface="+mn-lt"/>
              </a:rPr>
              <a:t>Graph matching and graph isomorphism</a:t>
            </a:r>
          </a:p>
          <a:p>
            <a:pPr marL="1005840" lvl="2" indent="-342900" algn="just">
              <a:lnSpc>
                <a:spcPct val="150000"/>
              </a:lnSpc>
            </a:pPr>
            <a:r>
              <a:rPr lang="en-US" sz="1600" dirty="0" smtClean="0">
                <a:latin typeface="+mn-lt"/>
              </a:rPr>
              <a:t>[Messmer, 1995] [Sonbaty and Ismail, 1998]</a:t>
            </a:r>
          </a:p>
          <a:p>
            <a:pPr marL="91440" indent="-342900" algn="just">
              <a:lnSpc>
                <a:spcPct val="150000"/>
              </a:lnSpc>
              <a:buFont typeface="Wingdings" pitchFamily="2" charset="2"/>
              <a:buChar char="v"/>
            </a:pPr>
            <a:r>
              <a:rPr lang="en-US" sz="2400" b="1" dirty="0" smtClean="0">
                <a:solidFill>
                  <a:schemeClr val="bg1">
                    <a:lumMod val="50000"/>
                  </a:schemeClr>
                </a:solidFill>
                <a:latin typeface="+mn-lt"/>
              </a:rPr>
              <a:t>Graph edit distance</a:t>
            </a:r>
          </a:p>
          <a:p>
            <a:pPr marL="91440" indent="-342900" algn="just">
              <a:lnSpc>
                <a:spcPct val="150000"/>
              </a:lnSpc>
              <a:buFont typeface="Wingdings" pitchFamily="2" charset="2"/>
              <a:buChar char="v"/>
            </a:pPr>
            <a:r>
              <a:rPr lang="en-US" sz="2400" b="1" dirty="0" smtClean="0">
                <a:solidFill>
                  <a:schemeClr val="bg1">
                    <a:lumMod val="50000"/>
                  </a:schemeClr>
                </a:solidFill>
                <a:latin typeface="+mn-lt"/>
              </a:rPr>
              <a:t>Graph embedding</a:t>
            </a:r>
            <a:endParaRPr lang="en-US" sz="1200" dirty="0" smtClean="0">
              <a:solidFill>
                <a:schemeClr val="bg1">
                  <a:lumMod val="50000"/>
                </a:schemeClr>
              </a:solidFill>
              <a:latin typeface="Verdana" pitchFamily="34" charset="0"/>
            </a:endParaRPr>
          </a:p>
        </p:txBody>
      </p:sp>
      <p:pic>
        <p:nvPicPr>
          <p:cNvPr id="378882" name="Picture 2" descr="D:\SVN-PHDMML2008\PHDMML2008\WorkInProgress[...]\PhD_DISSERTATION\__These\Figures\graphMatching.PNG"/>
          <p:cNvPicPr>
            <a:picLocks noChangeAspect="1" noChangeArrowheads="1"/>
          </p:cNvPicPr>
          <p:nvPr/>
        </p:nvPicPr>
        <p:blipFill>
          <a:blip r:embed="rId3" cstate="print"/>
          <a:srcRect/>
          <a:stretch>
            <a:fillRect/>
          </a:stretch>
        </p:blipFill>
        <p:spPr bwMode="auto">
          <a:xfrm>
            <a:off x="1961710" y="3744035"/>
            <a:ext cx="6121400" cy="2260600"/>
          </a:xfrm>
          <a:prstGeom prst="rect">
            <a:avLst/>
          </a:prstGeom>
          <a:noFill/>
        </p:spPr>
      </p:pic>
      <p:pic>
        <p:nvPicPr>
          <p:cNvPr id="378883" name="Picture 3" descr="D:\SVN-PHDMML2008\PHDMML2008\WorkInProgress[...]\PhD_DISSERTATION\__These\Figures\subgraph_isomorphism.PNG"/>
          <p:cNvPicPr>
            <a:picLocks noChangeAspect="1" noChangeArrowheads="1"/>
          </p:cNvPicPr>
          <p:nvPr/>
        </p:nvPicPr>
        <p:blipFill>
          <a:blip r:embed="rId4" cstate="print"/>
          <a:srcRect/>
          <a:stretch>
            <a:fillRect/>
          </a:stretch>
        </p:blipFill>
        <p:spPr bwMode="auto">
          <a:xfrm>
            <a:off x="1809385" y="3904001"/>
            <a:ext cx="6228000" cy="2135289"/>
          </a:xfrm>
          <a:prstGeom prst="rect">
            <a:avLst/>
          </a:prstGeom>
          <a:noFill/>
        </p:spPr>
      </p:pic>
      <p:sp>
        <p:nvSpPr>
          <p:cNvPr id="12" name="TextBox 11"/>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4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a:solidFill>
                <a:schemeClr val="bg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dissolve">
                                      <p:cBhvr>
                                        <p:cTn id="7" dur="500"/>
                                        <p:tgtEl>
                                          <p:spTgt spid="18">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78882"/>
                                        </p:tgtEl>
                                        <p:attrNameLst>
                                          <p:attrName>style.visibility</p:attrName>
                                        </p:attrNameLst>
                                      </p:cBhvr>
                                      <p:to>
                                        <p:strVal val="visible"/>
                                      </p:to>
                                    </p:set>
                                    <p:animEffect transition="in" filter="checkerboard(across)">
                                      <p:cBhvr>
                                        <p:cTn id="11" dur="500"/>
                                        <p:tgtEl>
                                          <p:spTgt spid="37888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378882"/>
                                        </p:tgtEl>
                                      </p:cBhvr>
                                    </p:animEffect>
                                    <p:set>
                                      <p:cBhvr>
                                        <p:cTn id="16" dur="1" fill="hold">
                                          <p:stCondLst>
                                            <p:cond delay="499"/>
                                          </p:stCondLst>
                                        </p:cTn>
                                        <p:tgtEl>
                                          <p:spTgt spid="378882"/>
                                        </p:tgtEl>
                                        <p:attrNameLst>
                                          <p:attrName>style.visibility</p:attrName>
                                        </p:attrNameLst>
                                      </p:cBhvr>
                                      <p:to>
                                        <p:strVal val="hidden"/>
                                      </p:to>
                                    </p:se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378883"/>
                                        </p:tgtEl>
                                        <p:attrNameLst>
                                          <p:attrName>style.visibility</p:attrName>
                                        </p:attrNameLst>
                                      </p:cBhvr>
                                      <p:to>
                                        <p:strVal val="visible"/>
                                      </p:to>
                                    </p:set>
                                    <p:animEffect transition="in" filter="checkerboard(across)">
                                      <p:cBhvr>
                                        <p:cTn id="20" dur="500"/>
                                        <p:tgtEl>
                                          <p:spTgt spid="378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en-US" sz="1400" dirty="0" smtClean="0">
              <a:solidFill>
                <a:schemeClr val="bg1"/>
              </a:solidFill>
            </a:endParaRPr>
          </a:p>
          <a:p>
            <a:pPr algn="ctr"/>
            <a:endParaRPr lang="en-US"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rPr>
              <a:t>Introduction</a:t>
            </a:r>
          </a:p>
          <a:p>
            <a:pPr lvl="1"/>
            <a:r>
              <a:rPr lang="en-US" sz="1400" b="1" dirty="0" smtClean="0">
                <a:solidFill>
                  <a:schemeClr val="bg2"/>
                </a:solidFill>
              </a:rPr>
              <a:t>Fuzzy Multilevel Graph Embedding</a:t>
            </a:r>
          </a:p>
          <a:p>
            <a:pPr lvl="1"/>
            <a:r>
              <a:rPr lang="en-US" sz="1400" b="1" dirty="0" smtClean="0">
                <a:solidFill>
                  <a:schemeClr val="bg2"/>
                </a:solidFill>
              </a:rPr>
              <a:t>Automatic Indexing of graph repositories</a:t>
            </a:r>
          </a:p>
          <a:p>
            <a:pPr lvl="1"/>
            <a:r>
              <a:rPr lang="en-US" sz="1400" b="1" dirty="0" smtClean="0">
                <a:solidFill>
                  <a:schemeClr val="bg2"/>
                </a:solidFill>
              </a:rPr>
              <a:t>Conclusions and future research challenges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54013"/>
            <a:chOff x="2517" y="845"/>
            <a:chExt cx="2880" cy="22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en-US" sz="1600" b="1" smtClean="0">
                  <a:latin typeface="+mn-lt"/>
                </a:rPr>
                <a:pPr algn="r"/>
                <a:t>9</a:t>
              </a:fld>
              <a:endParaRPr lang="en-US" sz="1600" b="1" dirty="0">
                <a:latin typeface="+mn-lt"/>
              </a:endParaRPr>
            </a:p>
          </p:txBody>
        </p:sp>
        <p:sp>
          <p:nvSpPr>
            <p:cNvPr id="9228" name="Text Box 27"/>
            <p:cNvSpPr txBox="1">
              <a:spLocks noChangeArrowheads="1"/>
            </p:cNvSpPr>
            <p:nvPr/>
          </p:nvSpPr>
          <p:spPr bwMode="auto">
            <a:xfrm>
              <a:off x="2562" y="845"/>
              <a:ext cx="2622" cy="223"/>
            </a:xfrm>
            <a:prstGeom prst="rect">
              <a:avLst/>
            </a:prstGeom>
            <a:noFill/>
            <a:ln w="9525">
              <a:noFill/>
              <a:miter lim="800000"/>
              <a:headEnd/>
              <a:tailEnd/>
            </a:ln>
          </p:spPr>
          <p:txBody>
            <a:bodyPr>
              <a:spAutoFit/>
            </a:bodyPr>
            <a:lstStyle/>
            <a:p>
              <a:pPr>
                <a:spcBef>
                  <a:spcPct val="50000"/>
                </a:spcBef>
              </a:pPr>
              <a:r>
                <a:rPr lang="en-US" sz="1700" b="1" dirty="0" smtClean="0"/>
                <a:t>Graph matching to graph embedding</a:t>
              </a:r>
              <a:endParaRPr lang="en-US" sz="1700" b="1" dirty="0"/>
            </a:p>
          </p:txBody>
        </p:sp>
      </p:grpSp>
      <p:sp>
        <p:nvSpPr>
          <p:cNvPr id="18" name="Rectangle 13"/>
          <p:cNvSpPr>
            <a:spLocks noChangeArrowheads="1"/>
          </p:cNvSpPr>
          <p:nvPr/>
        </p:nvSpPr>
        <p:spPr bwMode="auto">
          <a:xfrm>
            <a:off x="746051" y="1539174"/>
            <a:ext cx="7632848" cy="2539157"/>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solidFill>
                  <a:schemeClr val="bg1">
                    <a:lumMod val="50000"/>
                  </a:schemeClr>
                </a:solidFill>
                <a:latin typeface="+mn-lt"/>
              </a:rPr>
              <a:t>Graph matching and graph isomorphism</a:t>
            </a:r>
          </a:p>
          <a:p>
            <a:pPr marL="1005840" lvl="2" indent="-342900" algn="just">
              <a:lnSpc>
                <a:spcPct val="150000"/>
              </a:lnSpc>
            </a:pPr>
            <a:r>
              <a:rPr lang="en-US" sz="1600" dirty="0" smtClean="0">
                <a:solidFill>
                  <a:schemeClr val="bg1">
                    <a:lumMod val="50000"/>
                  </a:schemeClr>
                </a:solidFill>
                <a:latin typeface="+mn-lt"/>
              </a:rPr>
              <a:t>[Messmer, 1995] [Sonbaty and Ismail, 1998]</a:t>
            </a:r>
          </a:p>
          <a:p>
            <a:pPr marL="91440" indent="-342900" algn="just">
              <a:lnSpc>
                <a:spcPct val="150000"/>
              </a:lnSpc>
              <a:buFont typeface="Wingdings" pitchFamily="2" charset="2"/>
              <a:buChar char="v"/>
            </a:pPr>
            <a:r>
              <a:rPr lang="en-US" sz="2400" b="1" dirty="0" smtClean="0">
                <a:solidFill>
                  <a:srgbClr val="0000FF"/>
                </a:solidFill>
                <a:latin typeface="+mn-lt"/>
              </a:rPr>
              <a:t>Graph edit distance</a:t>
            </a:r>
          </a:p>
          <a:p>
            <a:pPr marL="1005840" lvl="2" indent="-342900" algn="just">
              <a:lnSpc>
                <a:spcPct val="150000"/>
              </a:lnSpc>
            </a:pPr>
            <a:r>
              <a:rPr lang="fr-FR" sz="1600" dirty="0" smtClean="0"/>
              <a:t>[Bunke and Shearer, 1998] </a:t>
            </a:r>
            <a:r>
              <a:rPr lang="de-DE" sz="1600" dirty="0" smtClean="0">
                <a:latin typeface="+mn-lt"/>
              </a:rPr>
              <a:t>[Neuhaus and Bunke, 2006]</a:t>
            </a:r>
            <a:endParaRPr lang="en-US" sz="1600" dirty="0" smtClean="0">
              <a:latin typeface="+mn-lt"/>
            </a:endParaRPr>
          </a:p>
          <a:p>
            <a:pPr marL="91440" indent="-342900" algn="just">
              <a:lnSpc>
                <a:spcPct val="150000"/>
              </a:lnSpc>
              <a:buFont typeface="Wingdings" pitchFamily="2" charset="2"/>
              <a:buChar char="v"/>
            </a:pPr>
            <a:r>
              <a:rPr lang="en-US" sz="2400" b="1" dirty="0" smtClean="0">
                <a:solidFill>
                  <a:schemeClr val="bg1">
                    <a:lumMod val="50000"/>
                  </a:schemeClr>
                </a:solidFill>
                <a:latin typeface="+mn-lt"/>
              </a:rPr>
              <a:t>Graph embedding</a:t>
            </a:r>
            <a:endParaRPr lang="en-US" sz="1200" dirty="0" smtClean="0">
              <a:solidFill>
                <a:schemeClr val="bg1">
                  <a:lumMod val="50000"/>
                </a:schemeClr>
              </a:solidFill>
              <a:latin typeface="Verdana" pitchFamily="34" charset="0"/>
            </a:endParaRPr>
          </a:p>
        </p:txBody>
      </p:sp>
      <p:pic>
        <p:nvPicPr>
          <p:cNvPr id="378884" name="Picture 4" descr="D:\SVN-PHDMML2008\PHDMML2008\WorkInProgress[...]\PhD_PRESENTATION\00_ sample Presentations\N.Sidere\images\GED.png"/>
          <p:cNvPicPr>
            <a:picLocks noChangeAspect="1" noChangeArrowheads="1"/>
          </p:cNvPicPr>
          <p:nvPr/>
        </p:nvPicPr>
        <p:blipFill>
          <a:blip r:embed="rId3" cstate="print"/>
          <a:stretch>
            <a:fillRect/>
          </a:stretch>
        </p:blipFill>
        <p:spPr bwMode="auto">
          <a:xfrm>
            <a:off x="171495" y="4517407"/>
            <a:ext cx="8856000" cy="710049"/>
          </a:xfrm>
          <a:prstGeom prst="rect">
            <a:avLst/>
          </a:prstGeom>
          <a:noFill/>
        </p:spPr>
      </p:pic>
      <p:sp>
        <p:nvSpPr>
          <p:cNvPr id="11" name="TextBox 10"/>
          <p:cNvSpPr txBox="1"/>
          <p:nvPr/>
        </p:nvSpPr>
        <p:spPr>
          <a:xfrm>
            <a:off x="8302737" y="115470"/>
            <a:ext cx="769763" cy="307777"/>
          </a:xfrm>
          <a:prstGeom prst="rect">
            <a:avLst/>
          </a:prstGeom>
          <a:noFill/>
        </p:spPr>
        <p:txBody>
          <a:bodyPr wrap="none" rtlCol="0">
            <a:spAutoFit/>
          </a:bodyPr>
          <a:lstStyle/>
          <a:p>
            <a:r>
              <a:rPr lang="fr-FR" sz="1400" b="1" dirty="0" smtClean="0">
                <a:solidFill>
                  <a:schemeClr val="bg1">
                    <a:lumMod val="75000"/>
                  </a:schemeClr>
                </a:solidFill>
                <a:latin typeface="+mn-lt"/>
              </a:rPr>
              <a:t>o </a:t>
            </a:r>
            <a:r>
              <a:rPr lang="fr-FR" sz="1400" b="1" dirty="0" smtClean="0">
                <a:solidFill>
                  <a:schemeClr val="bg1"/>
                </a:solidFill>
                <a:latin typeface="+mn-lt"/>
              </a:rPr>
              <a:t>o</a:t>
            </a:r>
            <a:r>
              <a:rPr lang="fr-FR" sz="1400" b="1" dirty="0" smtClean="0">
                <a:solidFill>
                  <a:schemeClr val="bg1">
                    <a:lumMod val="75000"/>
                  </a:schemeClr>
                </a:solidFill>
                <a:latin typeface="+mn-lt"/>
              </a:rPr>
              <a:t> o o</a:t>
            </a:r>
            <a:endParaRPr lang="fr-FR" sz="1400" b="1" dirty="0">
              <a:solidFill>
                <a:schemeClr val="bg1">
                  <a:lumMod val="75000"/>
                </a:schemeClr>
              </a:solidFill>
              <a:latin typeface="+mn-lt"/>
            </a:endParaRPr>
          </a:p>
        </p:txBody>
      </p:sp>
      <p:sp>
        <p:nvSpPr>
          <p:cNvPr id="12" name="Rectangle 13"/>
          <p:cNvSpPr>
            <a:spLocks noChangeArrowheads="1"/>
          </p:cNvSpPr>
          <p:nvPr/>
        </p:nvSpPr>
        <p:spPr bwMode="auto">
          <a:xfrm>
            <a:off x="746575" y="1538790"/>
            <a:ext cx="7632848" cy="2539157"/>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solidFill>
                  <a:schemeClr val="bg1">
                    <a:lumMod val="50000"/>
                  </a:schemeClr>
                </a:solidFill>
                <a:latin typeface="+mn-lt"/>
              </a:rPr>
              <a:t>Graph matching and graph isomorphism</a:t>
            </a:r>
          </a:p>
          <a:p>
            <a:pPr marL="1005840" lvl="2" indent="-342900" algn="just">
              <a:lnSpc>
                <a:spcPct val="150000"/>
              </a:lnSpc>
            </a:pPr>
            <a:r>
              <a:rPr lang="en-US" sz="1600" dirty="0" smtClean="0">
                <a:solidFill>
                  <a:schemeClr val="bg1">
                    <a:lumMod val="50000"/>
                  </a:schemeClr>
                </a:solidFill>
                <a:latin typeface="+mn-lt"/>
              </a:rPr>
              <a:t>[Messmer, 1995] [Sonbaty and Ismail, 1998]</a:t>
            </a:r>
          </a:p>
          <a:p>
            <a:pPr marL="91440" indent="-342900" algn="just">
              <a:lnSpc>
                <a:spcPct val="150000"/>
              </a:lnSpc>
              <a:buFont typeface="Wingdings" pitchFamily="2" charset="2"/>
              <a:buChar char="v"/>
            </a:pPr>
            <a:r>
              <a:rPr lang="en-US" sz="2400" b="1" dirty="0" smtClean="0">
                <a:solidFill>
                  <a:schemeClr val="bg1">
                    <a:lumMod val="50000"/>
                  </a:schemeClr>
                </a:solidFill>
                <a:latin typeface="+mn-lt"/>
              </a:rPr>
              <a:t>Graph edit distance</a:t>
            </a:r>
          </a:p>
          <a:p>
            <a:pPr marL="1005840" lvl="2" indent="-342900" algn="just">
              <a:lnSpc>
                <a:spcPct val="150000"/>
              </a:lnSpc>
            </a:pPr>
            <a:r>
              <a:rPr lang="fr-FR" sz="1600" dirty="0" smtClean="0">
                <a:solidFill>
                  <a:schemeClr val="bg1">
                    <a:lumMod val="50000"/>
                  </a:schemeClr>
                </a:solidFill>
              </a:rPr>
              <a:t>[Bunke and Shearer, 1998] </a:t>
            </a:r>
            <a:r>
              <a:rPr lang="de-DE" sz="1600" dirty="0" smtClean="0">
                <a:solidFill>
                  <a:schemeClr val="bg1">
                    <a:lumMod val="50000"/>
                  </a:schemeClr>
                </a:solidFill>
              </a:rPr>
              <a:t>[Neuhaus and Bunke, 2006]</a:t>
            </a:r>
            <a:endParaRPr lang="en-US" sz="1600" dirty="0" smtClean="0">
              <a:solidFill>
                <a:schemeClr val="bg1">
                  <a:lumMod val="50000"/>
                </a:schemeClr>
              </a:solidFill>
              <a:latin typeface="+mn-lt"/>
            </a:endParaRPr>
          </a:p>
          <a:p>
            <a:pPr marL="91440" indent="-342900" algn="just">
              <a:lnSpc>
                <a:spcPct val="150000"/>
              </a:lnSpc>
              <a:buFont typeface="Wingdings" pitchFamily="2" charset="2"/>
              <a:buChar char="v"/>
            </a:pPr>
            <a:r>
              <a:rPr lang="en-US" sz="2400" b="1" dirty="0" smtClean="0">
                <a:solidFill>
                  <a:srgbClr val="0000FF"/>
                </a:solidFill>
                <a:latin typeface="+mn-lt"/>
              </a:rPr>
              <a:t>Graph embedding</a:t>
            </a:r>
            <a:endParaRPr lang="en-US" sz="1200" dirty="0" smtClean="0">
              <a:solidFill>
                <a:srgbClr val="0000FF"/>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animEffect transition="in" filter="dissolve">
                                      <p:cBhvr>
                                        <p:cTn id="7" dur="500"/>
                                        <p:tgtEl>
                                          <p:spTgt spid="18">
                                            <p:txEl>
                                              <p:pRg st="3" end="3"/>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78884"/>
                                        </p:tgtEl>
                                        <p:attrNameLst>
                                          <p:attrName>style.visibility</p:attrName>
                                        </p:attrNameLst>
                                      </p:cBhvr>
                                      <p:to>
                                        <p:strVal val="visible"/>
                                      </p:to>
                                    </p:set>
                                    <p:animEffect transition="in" filter="checkerboard(across)">
                                      <p:cBhvr>
                                        <p:cTn id="11" dur="500"/>
                                        <p:tgtEl>
                                          <p:spTgt spid="37888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378884"/>
                                        </p:tgtEl>
                                      </p:cBhvr>
                                    </p:animEffect>
                                    <p:set>
                                      <p:cBhvr>
                                        <p:cTn id="16" dur="1" fill="hold">
                                          <p:stCondLst>
                                            <p:cond delay="499"/>
                                          </p:stCondLst>
                                        </p:cTn>
                                        <p:tgtEl>
                                          <p:spTgt spid="378884"/>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6277</TotalTime>
  <Words>3447</Words>
  <Application>Microsoft Office PowerPoint</Application>
  <PresentationFormat>On-screen Show (4:3)</PresentationFormat>
  <Paragraphs>980</Paragraphs>
  <Slides>64</Slides>
  <Notes>60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0" baseType="lpstr">
      <vt:lpstr>Arial</vt:lpstr>
      <vt:lpstr>Verdana</vt:lpstr>
      <vt:lpstr>Wingdings</vt:lpstr>
      <vt:lpstr>Symbol</vt: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MML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Fuzzy Multilevel Graph Embedding for Recognition, Indexing and Retrieval of Graphic Document Images </dc:title>
  <dc:subject>PhD defense presentation</dc:subject>
  <dc:creator>Muhammad Muzzamil Luqman</dc:creator>
  <cp:keywords>Pattern recognition, graph clustering, graph classification, graph embedding, subgraph spotting, fuzzy logic, graphics recognition.</cp:keywords>
  <dc:description>This thesis addresses the problem of lack of efficient computational tools for graph based structural pattern recognition approaches and proposes to exploit computational strength of statistical pattern recognition. It has two fold contributions. The first contribution is a new method of explicit graph embedding. The proposed graph embedding method exploits multilevel analysis of graph for extracting graph level information, structural level information and elementary level information from graphs. It embeds this information into a numeric feature vector. The method employs fuzzy overlapping trapezoidal intervals for addressing the noise sensitivity of graph representations and for minimizing the information loss while mapping from continuous graph space to discrete vector space. The method has unsupervised learning abilities and is capable of automatically adapting its parameters to underlying graph dataset. The second contribution is a framework for automatic indexing of graph repositories for graph retrieval and subgraph spotting. This framework exploits explicit graph embedding for representing the cliques of order 2 by numeric feature vectors, together with classification and clustering tools for automatically indexing a graph repository. It does not require a labeled learning set and can be easily deployed to a range of application domains, offering ease of query by example (QBE) and granularity of focused retrieval.</dc:description>
  <cp:lastModifiedBy>mml</cp:lastModifiedBy>
  <cp:revision>1355</cp:revision>
  <dcterms:created xsi:type="dcterms:W3CDTF">2009-01-22T09:57:05Z</dcterms:created>
  <dcterms:modified xsi:type="dcterms:W3CDTF">2012-03-02T18:13:40Z</dcterms:modified>
  <cp:category>Acadamic</cp:category>
</cp:coreProperties>
</file>